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tchy Mager" panose="020B0604020202020204" charset="0"/>
      <p:regular r:id="rId12"/>
    </p:embeddedFont>
    <p:embeddedFont>
      <p:font typeface="Eyesome Script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6" b="-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9085" y="2219167"/>
            <a:ext cx="14829830" cy="286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21"/>
              </a:lnSpc>
            </a:pPr>
            <a:r>
              <a:rPr lang="en-US" sz="8158" spc="595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COMUNICACIÓN Y COMPRENSIÓN LECTORA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518985" y="5293244"/>
            <a:ext cx="9250030" cy="652432"/>
            <a:chOff x="0" y="0"/>
            <a:chExt cx="5761844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844" cy="406400"/>
            </a:xfrm>
            <a:custGeom>
              <a:avLst/>
              <a:gdLst/>
              <a:ahLst/>
              <a:cxnLst/>
              <a:rect l="l" t="t" r="r" b="b"/>
              <a:pathLst>
                <a:path w="5761844" h="406400">
                  <a:moveTo>
                    <a:pt x="5558644" y="0"/>
                  </a:moveTo>
                  <a:cubicBezTo>
                    <a:pt x="5670868" y="0"/>
                    <a:pt x="5761844" y="90976"/>
                    <a:pt x="5761844" y="203200"/>
                  </a:cubicBezTo>
                  <a:cubicBezTo>
                    <a:pt x="5761844" y="315424"/>
                    <a:pt x="5670868" y="406400"/>
                    <a:pt x="555864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844" cy="444500"/>
            </a:xfrm>
            <a:prstGeom prst="rect">
              <a:avLst/>
            </a:prstGeom>
          </p:spPr>
          <p:txBody>
            <a:bodyPr lIns="30258" tIns="30258" rIns="30258" bIns="30258" rtlCol="0" anchor="ctr"/>
            <a:lstStyle/>
            <a:p>
              <a:pPr algn="ctr">
                <a:lnSpc>
                  <a:spcPts val="198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259300" y="7650855"/>
            <a:ext cx="339025" cy="1607445"/>
          </a:xfrm>
          <a:custGeom>
            <a:avLst/>
            <a:gdLst/>
            <a:ahLst/>
            <a:cxnLst/>
            <a:rect l="l" t="t" r="r" b="b"/>
            <a:pathLst>
              <a:path w="339025" h="1607445">
                <a:moveTo>
                  <a:pt x="0" y="0"/>
                </a:moveTo>
                <a:lnTo>
                  <a:pt x="339025" y="0"/>
                </a:lnTo>
                <a:lnTo>
                  <a:pt x="339025" y="1607445"/>
                </a:lnTo>
                <a:lnTo>
                  <a:pt x="0" y="16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21084" y="895350"/>
            <a:ext cx="9888469" cy="114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6"/>
              </a:lnSpc>
            </a:pPr>
            <a:r>
              <a:rPr lang="en-US" sz="6661" spc="233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Curso 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62483" y="5315155"/>
            <a:ext cx="5563035" cy="532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3039" spc="313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Prof. Natalia Gillig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21084" y="2321621"/>
            <a:ext cx="9888469" cy="1421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21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151563" y="7555605"/>
            <a:ext cx="1398487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“Pon tus actos en las manos del Señor, y tus planes se realizarán” (Prov. 16:3)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111" b="-14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8000" y="2520315"/>
            <a:ext cx="8281206" cy="5246370"/>
            <a:chOff x="0" y="0"/>
            <a:chExt cx="128297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2976" cy="812800"/>
            </a:xfrm>
            <a:custGeom>
              <a:avLst/>
              <a:gdLst/>
              <a:ahLst/>
              <a:cxnLst/>
              <a:rect l="l" t="t" r="r" b="b"/>
              <a:pathLst>
                <a:path w="1282976" h="812800">
                  <a:moveTo>
                    <a:pt x="0" y="0"/>
                  </a:moveTo>
                  <a:lnTo>
                    <a:pt x="1282976" y="0"/>
                  </a:lnTo>
                  <a:lnTo>
                    <a:pt x="128297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t="-9192" b="-919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689675" y="1716592"/>
            <a:ext cx="339025" cy="1607445"/>
          </a:xfrm>
          <a:custGeom>
            <a:avLst/>
            <a:gdLst/>
            <a:ahLst/>
            <a:cxnLst/>
            <a:rect l="l" t="t" r="r" b="b"/>
            <a:pathLst>
              <a:path w="339025" h="1607445">
                <a:moveTo>
                  <a:pt x="0" y="0"/>
                </a:moveTo>
                <a:lnTo>
                  <a:pt x="339025" y="0"/>
                </a:lnTo>
                <a:lnTo>
                  <a:pt x="339025" y="1607446"/>
                </a:lnTo>
                <a:lnTo>
                  <a:pt x="0" y="1607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0" y="904875"/>
            <a:ext cx="8115300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6600" spc="224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Justificación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2156866"/>
            <a:ext cx="8115300" cy="534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Este curso tiene como objetivo fortalecer las habilidades de lectura comprensiva y comunicación efectiva, fundamentales para el desarrollo académico, profesional y personal. A partir del análisis y la producción de distintos tipos de textos, se buscará mejorar la capacidad de interpretar, expresar y argumentar con claridad y sentido crítico, aplicando estrategias que favorezcan una participación activa y reflexiva en contextos diversos.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53101" y="515891"/>
            <a:ext cx="5519286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6600" spc="224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Unidad 1: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143894"/>
            <a:ext cx="15429799" cy="54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Estrategias de lectura.: coginitvas y léxicas.  Géneros discursivos..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3101" y="2905892"/>
            <a:ext cx="5519286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6600" spc="224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Unidad 2: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757951"/>
            <a:ext cx="16230600" cy="107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Géneros Discursivos y Tipologías textuales. El texto y sus propiedades: coherencia, cohesión, corrección y adecuación. El paratexto.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3101" y="4876792"/>
            <a:ext cx="5519286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6600" spc="224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Unidad 3: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53101" y="7543665"/>
            <a:ext cx="5519286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6600" spc="224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Unidad 4: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233152"/>
            <a:ext cx="15429799" cy="107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9"/>
              </a:lnSpc>
            </a:pPr>
            <a:r>
              <a:rPr lang="en-US" sz="302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El texto expositivo y el texto expositivo-descriptivo.</a:t>
            </a:r>
          </a:p>
          <a:p>
            <a:pPr algn="l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La argumentación en los textos científicos.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944238"/>
            <a:ext cx="15429799" cy="54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Aspectos de la lingüística. Gramática tradicional y gramática textual. Normativa.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333" b="-1233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TextBox 3"/>
          <p:cNvSpPr txBox="1"/>
          <p:nvPr/>
        </p:nvSpPr>
        <p:spPr>
          <a:xfrm>
            <a:off x="2590800" y="1050510"/>
            <a:ext cx="12496584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40"/>
              </a:lnSpc>
              <a:spcBef>
                <a:spcPct val="0"/>
              </a:spcBef>
            </a:pPr>
            <a:r>
              <a:rPr lang="en-US" sz="6600" spc="224" dirty="0" err="1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Actividades</a:t>
            </a:r>
            <a:r>
              <a:rPr lang="en-US" sz="6600" spc="224" dirty="0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 y </a:t>
            </a:r>
            <a:r>
              <a:rPr lang="en-US" sz="6600" spc="224" dirty="0" err="1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Trabajos</a:t>
            </a:r>
            <a:r>
              <a:rPr lang="en-US" sz="6600" spc="224" dirty="0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 </a:t>
            </a:r>
            <a:r>
              <a:rPr lang="en-US" sz="6600" spc="224" dirty="0" err="1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Prácticos</a:t>
            </a:r>
            <a:endParaRPr lang="en-US" sz="6600" spc="224" dirty="0">
              <a:solidFill>
                <a:srgbClr val="000000"/>
              </a:solidFill>
              <a:latin typeface="Eyesome Script"/>
              <a:ea typeface="Eyesome Script"/>
              <a:cs typeface="Eyesome Script"/>
              <a:sym typeface="Eyesome Scrip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9482" y="3503113"/>
            <a:ext cx="16230600" cy="47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8"/>
              </a:lnSpc>
            </a:pP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Trabajo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Práctico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Nº 1: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Realización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de un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esquema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que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organice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la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información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.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Clasificación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de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tipos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textuales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.</a:t>
            </a:r>
          </a:p>
          <a:p>
            <a:pPr algn="just">
              <a:lnSpc>
                <a:spcPts val="4668"/>
              </a:lnSpc>
            </a:pP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Trabajo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Práctico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N°2: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Lectura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comprensiva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de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textos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de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diferentes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tipos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y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géneros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.</a:t>
            </a:r>
          </a:p>
          <a:p>
            <a:pPr algn="just">
              <a:lnSpc>
                <a:spcPts val="4668"/>
              </a:lnSpc>
            </a:pP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Trabajo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Práctico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Nº 3: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Lectura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y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análisis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de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textos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expositivos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y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científicos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con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segmentos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argumentativos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.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Identificación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de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estructura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,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estrategias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y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elementos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discursivos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.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Comprensión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lectora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.</a:t>
            </a:r>
          </a:p>
          <a:p>
            <a:pPr algn="just">
              <a:lnSpc>
                <a:spcPts val="4668"/>
              </a:lnSpc>
            </a:pP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TFI: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Trabajo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integrador</a:t>
            </a:r>
            <a:r>
              <a:rPr lang="en-US" sz="3334" dirty="0">
                <a:solidFill>
                  <a:srgbClr val="000000"/>
                </a:solidFill>
                <a:latin typeface="Catchy Mager"/>
                <a:ea typeface="Catchy Mager"/>
                <a:cs typeface="Catchy Mager"/>
                <a:sym typeface="Catchy Mager"/>
              </a:rPr>
              <a:t> final.</a:t>
            </a:r>
          </a:p>
          <a:p>
            <a:pPr algn="just">
              <a:lnSpc>
                <a:spcPts val="4668"/>
              </a:lnSpc>
              <a:spcBef>
                <a:spcPct val="0"/>
              </a:spcBef>
            </a:pPr>
            <a:endParaRPr lang="en-US" sz="3334" dirty="0">
              <a:solidFill>
                <a:srgbClr val="000000"/>
              </a:solidFill>
              <a:latin typeface="Catchy Mager"/>
              <a:ea typeface="Catchy Mager"/>
              <a:cs typeface="Catchy Mager"/>
              <a:sym typeface="Catchy Mager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392292" y="8825494"/>
            <a:ext cx="1867008" cy="865613"/>
          </a:xfrm>
          <a:custGeom>
            <a:avLst/>
            <a:gdLst/>
            <a:ahLst/>
            <a:cxnLst/>
            <a:rect l="l" t="t" r="r" b="b"/>
            <a:pathLst>
              <a:path w="1867008" h="865613">
                <a:moveTo>
                  <a:pt x="0" y="0"/>
                </a:moveTo>
                <a:lnTo>
                  <a:pt x="1867008" y="0"/>
                </a:lnTo>
                <a:lnTo>
                  <a:pt x="1867008" y="865612"/>
                </a:lnTo>
                <a:lnTo>
                  <a:pt x="0" y="865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6DBC7B-DF91-496A-96DE-CB2972C0E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500"/>
            <a:ext cx="13644115" cy="80727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FC3B5F-E625-4AE8-BCF4-1E5888CC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464"/>
            <a:ext cx="1249788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111" b="-14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9675" y="2232938"/>
            <a:ext cx="339025" cy="1607445"/>
          </a:xfrm>
          <a:custGeom>
            <a:avLst/>
            <a:gdLst/>
            <a:ahLst/>
            <a:cxnLst/>
            <a:rect l="l" t="t" r="r" b="b"/>
            <a:pathLst>
              <a:path w="339025" h="1607445">
                <a:moveTo>
                  <a:pt x="0" y="0"/>
                </a:moveTo>
                <a:lnTo>
                  <a:pt x="339025" y="0"/>
                </a:lnTo>
                <a:lnTo>
                  <a:pt x="339025" y="1607445"/>
                </a:lnTo>
                <a:lnTo>
                  <a:pt x="0" y="16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53194" y="2099588"/>
            <a:ext cx="13270897" cy="2315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1"/>
              </a:lnSpc>
              <a:spcBef>
                <a:spcPct val="0"/>
              </a:spcBef>
            </a:pPr>
            <a:r>
              <a:rPr lang="en-US" sz="6651">
                <a:solidFill>
                  <a:srgbClr val="000000"/>
                </a:solidFill>
                <a:latin typeface="Eyesome Script"/>
                <a:ea typeface="Eyesome Script"/>
                <a:cs typeface="Eyesome Script"/>
                <a:sym typeface="Eyesome Script"/>
              </a:rPr>
              <a:t>Que Dios sea nuestra guía en este trayecto que realizaremos juntos.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260</Words>
  <Application>Microsoft Office PowerPoint</Application>
  <PresentationFormat>Personalizado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Catchy Mager</vt:lpstr>
      <vt:lpstr>Arial</vt:lpstr>
      <vt:lpstr>Eyesome Script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y comprensión lectura</dc:title>
  <cp:lastModifiedBy>Natalia Soledad Gillig</cp:lastModifiedBy>
  <cp:revision>3</cp:revision>
  <dcterms:created xsi:type="dcterms:W3CDTF">2006-08-16T00:00:00Z</dcterms:created>
  <dcterms:modified xsi:type="dcterms:W3CDTF">2025-08-05T21:55:06Z</dcterms:modified>
  <dc:identifier>DAGvMxu5vxQ</dc:identifier>
</cp:coreProperties>
</file>