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5"/>
  </p:notesMasterIdLst>
  <p:sldIdLst>
    <p:sldId id="256" r:id="rId2"/>
    <p:sldId id="330" r:id="rId3"/>
    <p:sldId id="342" r:id="rId4"/>
    <p:sldId id="346" r:id="rId5"/>
    <p:sldId id="345" r:id="rId6"/>
    <p:sldId id="343" r:id="rId7"/>
    <p:sldId id="344" r:id="rId8"/>
    <p:sldId id="347" r:id="rId9"/>
    <p:sldId id="331" r:id="rId10"/>
    <p:sldId id="332" r:id="rId11"/>
    <p:sldId id="333" r:id="rId12"/>
    <p:sldId id="334" r:id="rId13"/>
    <p:sldId id="337" r:id="rId14"/>
    <p:sldId id="350" r:id="rId15"/>
    <p:sldId id="349" r:id="rId16"/>
    <p:sldId id="336" r:id="rId17"/>
    <p:sldId id="338" r:id="rId18"/>
    <p:sldId id="339" r:id="rId19"/>
    <p:sldId id="257" r:id="rId20"/>
    <p:sldId id="258" r:id="rId21"/>
    <p:sldId id="259" r:id="rId22"/>
    <p:sldId id="351" r:id="rId23"/>
    <p:sldId id="260" r:id="rId24"/>
    <p:sldId id="262" r:id="rId25"/>
    <p:sldId id="261" r:id="rId26"/>
    <p:sldId id="263" r:id="rId27"/>
    <p:sldId id="264" r:id="rId28"/>
    <p:sldId id="352" r:id="rId29"/>
    <p:sldId id="265" r:id="rId30"/>
    <p:sldId id="267" r:id="rId31"/>
    <p:sldId id="268" r:id="rId32"/>
    <p:sldId id="269" r:id="rId33"/>
    <p:sldId id="341" r:id="rId34"/>
    <p:sldId id="270" r:id="rId35"/>
    <p:sldId id="287" r:id="rId36"/>
    <p:sldId id="288" r:id="rId37"/>
    <p:sldId id="289" r:id="rId38"/>
    <p:sldId id="290" r:id="rId39"/>
    <p:sldId id="284" r:id="rId40"/>
    <p:sldId id="292" r:id="rId41"/>
    <p:sldId id="293" r:id="rId42"/>
    <p:sldId id="353" r:id="rId43"/>
    <p:sldId id="294" r:id="rId44"/>
    <p:sldId id="295" r:id="rId45"/>
    <p:sldId id="285" r:id="rId46"/>
    <p:sldId id="286" r:id="rId47"/>
    <p:sldId id="297" r:id="rId48"/>
    <p:sldId id="296" r:id="rId49"/>
    <p:sldId id="354" r:id="rId50"/>
    <p:sldId id="355" r:id="rId51"/>
    <p:sldId id="298" r:id="rId52"/>
    <p:sldId id="300" r:id="rId53"/>
    <p:sldId id="301" r:id="rId54"/>
    <p:sldId id="299" r:id="rId55"/>
    <p:sldId id="303" r:id="rId56"/>
    <p:sldId id="305" r:id="rId57"/>
    <p:sldId id="307" r:id="rId58"/>
    <p:sldId id="356" r:id="rId59"/>
    <p:sldId id="311" r:id="rId60"/>
    <p:sldId id="315" r:id="rId61"/>
    <p:sldId id="314" r:id="rId62"/>
    <p:sldId id="357" r:id="rId63"/>
    <p:sldId id="322" r:id="rId64"/>
    <p:sldId id="325" r:id="rId65"/>
    <p:sldId id="324" r:id="rId66"/>
    <p:sldId id="326" r:id="rId67"/>
    <p:sldId id="327" r:id="rId68"/>
    <p:sldId id="328" r:id="rId69"/>
    <p:sldId id="323" r:id="rId70"/>
    <p:sldId id="319" r:id="rId71"/>
    <p:sldId id="321" r:id="rId72"/>
    <p:sldId id="329" r:id="rId73"/>
    <p:sldId id="358" r:id="rId7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05E0B-8E2D-4A7B-890A-1FF25770E2AA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A2E55D-B885-4EE9-AC1C-ED703B8448B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114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9048294-17AC-48CE-BD7A-F770E376A240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1C56BCB-9777-49D7-8F44-BECC1263EC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8294-17AC-48CE-BD7A-F770E376A240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6BCB-9777-49D7-8F44-BECC1263EC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9048294-17AC-48CE-BD7A-F770E376A240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1C56BCB-9777-49D7-8F44-BECC1263EC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8294-17AC-48CE-BD7A-F770E376A240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6BCB-9777-49D7-8F44-BECC1263EC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8294-17AC-48CE-BD7A-F770E376A240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6BCB-9777-49D7-8F44-BECC1263EC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8294-17AC-48CE-BD7A-F770E376A240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6BCB-9777-49D7-8F44-BECC1263EC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9048294-17AC-48CE-BD7A-F770E376A240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6BCB-9777-49D7-8F44-BECC1263EC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8294-17AC-48CE-BD7A-F770E376A240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6BCB-9777-49D7-8F44-BECC1263EC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8294-17AC-48CE-BD7A-F770E376A240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6BCB-9777-49D7-8F44-BECC1263EC9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48294-17AC-48CE-BD7A-F770E376A240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56BCB-9777-49D7-8F44-BECC1263EC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19048294-17AC-48CE-BD7A-F770E376A240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1C56BCB-9777-49D7-8F44-BECC1263EC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9048294-17AC-48CE-BD7A-F770E376A240}" type="datetimeFigureOut">
              <a:rPr lang="es-ES" smtClean="0"/>
              <a:pPr/>
              <a:t>28/03/2022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1C56BCB-9777-49D7-8F44-BECC1263EC9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5400" dirty="0"/>
              <a:t>UNIDAD 1</a:t>
            </a:r>
            <a:br>
              <a:rPr lang="es-AR" sz="5400" dirty="0"/>
            </a:br>
            <a:r>
              <a:rPr lang="es-AR" sz="5400" dirty="0" err="1"/>
              <a:t>Biomoléculas</a:t>
            </a:r>
            <a:endParaRPr lang="es-ES" sz="5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AR" dirty="0"/>
              <a:t>Biología preuniversitario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/>
              <a:t>COMPOSICIÓN Química de los sistemas biológicos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3011"/>
            <a:ext cx="619125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991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7378013" cy="5095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8925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" t="45303" b="7121"/>
          <a:stretch/>
        </p:blipFill>
        <p:spPr bwMode="auto">
          <a:xfrm rot="10800000">
            <a:off x="107504" y="1196751"/>
            <a:ext cx="7992888" cy="36825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608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384" y="671816"/>
            <a:ext cx="7221092" cy="54214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3222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828675"/>
            <a:ext cx="6934200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959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4595"/>
            <a:ext cx="2983557" cy="354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288" y="476671"/>
            <a:ext cx="3754619" cy="280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667" y="3817931"/>
            <a:ext cx="2453883" cy="2952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004048" y="304595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Enlace Iónico</a:t>
            </a:r>
          </a:p>
        </p:txBody>
      </p:sp>
    </p:spTree>
    <p:extLst>
      <p:ext uri="{BB962C8B-B14F-4D97-AF65-F5344CB8AC3E}">
        <p14:creationId xmlns:p14="http://schemas.microsoft.com/office/powerpoint/2010/main" val="2202275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9" t="1704" r="35455"/>
          <a:stretch/>
        </p:blipFill>
        <p:spPr bwMode="auto">
          <a:xfrm rot="16200000">
            <a:off x="2538289" y="-1333232"/>
            <a:ext cx="3896218" cy="8956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6292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7242048" cy="146304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Elementos químicos y composición química de los seres vivos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973351"/>
            <a:ext cx="7921645" cy="482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1085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nidad 1 Fundamentos de la Bioquimica. - BQ-2015-2- HERNANDEZ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7488832" cy="408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251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332656"/>
            <a:ext cx="6255488" cy="1687283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err="1"/>
              <a:t>Macroelementos</a:t>
            </a:r>
            <a:r>
              <a:rPr lang="es-ES" dirty="0"/>
              <a:t>-</a:t>
            </a:r>
            <a:r>
              <a:rPr lang="es-ES" dirty="0" err="1"/>
              <a:t>microelementos</a:t>
            </a:r>
            <a:r>
              <a:rPr lang="es-ES" dirty="0"/>
              <a:t>-elementos traza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27584" y="2420888"/>
            <a:ext cx="6255488" cy="3384376"/>
          </a:xfrm>
        </p:spPr>
        <p:txBody>
          <a:bodyPr>
            <a:noAutofit/>
          </a:bodyPr>
          <a:lstStyle/>
          <a:p>
            <a:pPr algn="l"/>
            <a:r>
              <a:rPr lang="es-ES" sz="1600" dirty="0"/>
              <a:t>Macro elementos: concentración mayor del 1%</a:t>
            </a:r>
          </a:p>
          <a:p>
            <a:pPr algn="l"/>
            <a:endParaRPr lang="es-ES" sz="1600" dirty="0"/>
          </a:p>
          <a:p>
            <a:pPr algn="l"/>
            <a:r>
              <a:rPr lang="es-ES" sz="1600" dirty="0"/>
              <a:t>Ejemplos: Oxígeno, carbono, hidrógeno, calcio.</a:t>
            </a:r>
          </a:p>
          <a:p>
            <a:pPr algn="l"/>
            <a:endParaRPr lang="es-ES" sz="1600" dirty="0"/>
          </a:p>
          <a:p>
            <a:pPr algn="l"/>
            <a:r>
              <a:rPr lang="es-ES" sz="1600" dirty="0"/>
              <a:t>Micro elementos: concentración entre 0,05 y 1%</a:t>
            </a:r>
          </a:p>
          <a:p>
            <a:pPr algn="l"/>
            <a:endParaRPr lang="es-ES" sz="1600" dirty="0"/>
          </a:p>
          <a:p>
            <a:pPr algn="l"/>
            <a:r>
              <a:rPr lang="es-ES" sz="1600" dirty="0"/>
              <a:t>Ejemplos: Fosforo, azufre, sodio, cloro, yodo.</a:t>
            </a:r>
          </a:p>
          <a:p>
            <a:pPr algn="l"/>
            <a:endParaRPr lang="es-ES" sz="1600" dirty="0"/>
          </a:p>
          <a:p>
            <a:pPr algn="l"/>
            <a:r>
              <a:rPr lang="es-ES" sz="1600" dirty="0"/>
              <a:t>Elementos traza: concentración menor al 0,05%</a:t>
            </a:r>
          </a:p>
          <a:p>
            <a:pPr algn="l"/>
            <a:endParaRPr lang="es-ES" sz="1600" dirty="0"/>
          </a:p>
          <a:p>
            <a:pPr algn="l"/>
            <a:r>
              <a:rPr lang="es-ES" sz="1600" dirty="0"/>
              <a:t>Ejemplos: Hierro, boro, sílice, zinc, flúor, cobre.</a:t>
            </a:r>
          </a:p>
        </p:txBody>
      </p:sp>
    </p:spTree>
    <p:extLst>
      <p:ext uri="{BB962C8B-B14F-4D97-AF65-F5344CB8AC3E}">
        <p14:creationId xmlns:p14="http://schemas.microsoft.com/office/powerpoint/2010/main" val="3513213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/>
              <a:t>Componentes inorgánicos</a:t>
            </a:r>
            <a:br>
              <a:rPr lang="es-ES" dirty="0"/>
            </a:br>
            <a:r>
              <a:rPr lang="es-ES" dirty="0"/>
              <a:t> agua</a:t>
            </a:r>
          </a:p>
        </p:txBody>
      </p:sp>
      <p:pic>
        <p:nvPicPr>
          <p:cNvPr id="5122" name="Picture 2" descr="Fórmula química fórmula molecular molécula química agua, sumider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673415"/>
            <a:ext cx="2051637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odo lo que debes saber sobre la molécula de agu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506" y="3743906"/>
            <a:ext cx="2829004" cy="306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Molécu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798"/>
            <a:ext cx="28575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314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Propiedades del agua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683568" y="1700808"/>
            <a:ext cx="72728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Propiedades del agua: </a:t>
            </a:r>
          </a:p>
          <a:p>
            <a:endParaRPr lang="es-ES" dirty="0"/>
          </a:p>
          <a:p>
            <a:r>
              <a:rPr lang="es-ES" dirty="0"/>
              <a:t>*alta constante dieléctrica</a:t>
            </a:r>
          </a:p>
          <a:p>
            <a:endParaRPr lang="es-ES" dirty="0"/>
          </a:p>
          <a:p>
            <a:r>
              <a:rPr lang="es-ES" dirty="0"/>
              <a:t> *ordenamiento de la molécula</a:t>
            </a:r>
          </a:p>
          <a:p>
            <a:endParaRPr lang="es-ES" dirty="0"/>
          </a:p>
          <a:p>
            <a:r>
              <a:rPr lang="es-ES" dirty="0"/>
              <a:t> *función metabólica</a:t>
            </a:r>
          </a:p>
          <a:p>
            <a:endParaRPr lang="es-ES" dirty="0"/>
          </a:p>
          <a:p>
            <a:r>
              <a:rPr lang="es-ES" dirty="0"/>
              <a:t> *capilaridad</a:t>
            </a:r>
          </a:p>
          <a:p>
            <a:endParaRPr lang="es-ES" dirty="0"/>
          </a:p>
          <a:p>
            <a:r>
              <a:rPr lang="es-ES" dirty="0"/>
              <a:t> *tensión superficial</a:t>
            </a:r>
          </a:p>
          <a:p>
            <a:endParaRPr lang="es-ES" dirty="0"/>
          </a:p>
          <a:p>
            <a:r>
              <a:rPr lang="es-ES" dirty="0"/>
              <a:t> *medio de soporte</a:t>
            </a:r>
          </a:p>
          <a:p>
            <a:endParaRPr lang="es-ES" dirty="0"/>
          </a:p>
          <a:p>
            <a:r>
              <a:rPr lang="es-ES" dirty="0"/>
              <a:t> *lubricante</a:t>
            </a:r>
          </a:p>
          <a:p>
            <a:endParaRPr lang="es-ES" dirty="0"/>
          </a:p>
          <a:p>
            <a:r>
              <a:rPr lang="es-ES" dirty="0"/>
              <a:t> *alta capacidad calorífica. </a:t>
            </a:r>
          </a:p>
        </p:txBody>
      </p:sp>
      <p:pic>
        <p:nvPicPr>
          <p:cNvPr id="7170" name="Picture 2" descr="Agua y mercurio: líquidos, pero no primos – TRIPLENL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933" y="1844824"/>
            <a:ext cx="254317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Se nota la Tensión… Superficial y la capilaridad | Átomos y bit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234317"/>
            <a:ext cx="2450777" cy="2372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29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7498054" cy="39364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68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79599"/>
            <a:ext cx="4597400" cy="309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6587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dirty="0"/>
              <a:t>Componentes inorgánicos </a:t>
            </a:r>
            <a:br>
              <a:rPr lang="es-ES" dirty="0"/>
            </a:br>
            <a:r>
              <a:rPr lang="es-ES" dirty="0"/>
              <a:t>sales</a:t>
            </a:r>
          </a:p>
        </p:txBody>
      </p:sp>
      <p:pic>
        <p:nvPicPr>
          <p:cNvPr id="6146" name="Picture 2" descr="Cómo afecta el exceso de cloruro de sodio en nuestra salud - New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7620000" cy="512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20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512676"/>
            <a:ext cx="7918501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3618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err="1"/>
              <a:t>biomoléculas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395536" y="1772816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Muchas moléculas orgánicas son relativamente grandes y tienen características singulares que les permiten cumplir funciones complejas. Las categorías importantes de compuestos orgánicos son carbohidratos, lípidos, proteínas, ácidos nucleicos y </a:t>
            </a:r>
            <a:r>
              <a:rPr lang="es-ES" dirty="0" err="1"/>
              <a:t>adenosín</a:t>
            </a:r>
            <a:r>
              <a:rPr lang="es-ES" dirty="0"/>
              <a:t> </a:t>
            </a:r>
            <a:r>
              <a:rPr lang="es-ES" dirty="0" err="1"/>
              <a:t>trifosfato</a:t>
            </a:r>
            <a:r>
              <a:rPr lang="es-ES" dirty="0"/>
              <a:t> (ATP)</a:t>
            </a:r>
          </a:p>
        </p:txBody>
      </p:sp>
      <p:pic>
        <p:nvPicPr>
          <p:cNvPr id="9218" name="Picture 2" descr="Las Biomoleculas en la Vi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0"/>
          <a:stretch/>
        </p:blipFill>
        <p:spPr bwMode="auto">
          <a:xfrm>
            <a:off x="2915816" y="3250144"/>
            <a:ext cx="3571874" cy="3152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627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i="1" dirty="0"/>
              <a:t>Hidratos de carbono o glúcidos</a:t>
            </a:r>
            <a:endParaRPr lang="es-ES" i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Son azúcar y almidón.</a:t>
            </a:r>
          </a:p>
          <a:p>
            <a:r>
              <a:rPr lang="es-AR" dirty="0"/>
              <a:t>Glúcidos: </a:t>
            </a:r>
            <a:r>
              <a:rPr lang="es-AR" dirty="0" err="1"/>
              <a:t>glycos</a:t>
            </a:r>
            <a:r>
              <a:rPr lang="es-AR" dirty="0"/>
              <a:t>= dulce.</a:t>
            </a:r>
          </a:p>
          <a:p>
            <a:r>
              <a:rPr lang="es-AR" dirty="0"/>
              <a:t>Carbohidratos: significa carbono + agua.</a:t>
            </a:r>
          </a:p>
          <a:p>
            <a:r>
              <a:rPr lang="es-AR" dirty="0"/>
              <a:t>Son biomoléculas orgánicas básicamente formadas por </a:t>
            </a:r>
            <a:r>
              <a:rPr lang="es-AR" b="1" dirty="0"/>
              <a:t>C H y O.</a:t>
            </a:r>
          </a:p>
          <a:p>
            <a:r>
              <a:rPr lang="es-AR" b="1" dirty="0"/>
              <a:t>Se clasifican según el número de unidades moleculares en: </a:t>
            </a:r>
          </a:p>
          <a:p>
            <a:pPr>
              <a:buNone/>
            </a:pPr>
            <a:r>
              <a:rPr lang="es-AR" b="1" dirty="0"/>
              <a:t>              </a:t>
            </a:r>
            <a:r>
              <a:rPr lang="es-AR" b="1" dirty="0">
                <a:solidFill>
                  <a:srgbClr val="00B050"/>
                </a:solidFill>
              </a:rPr>
              <a:t>monosacáridos</a:t>
            </a:r>
          </a:p>
          <a:p>
            <a:pPr>
              <a:buNone/>
            </a:pPr>
            <a:r>
              <a:rPr lang="es-AR" b="1" dirty="0">
                <a:solidFill>
                  <a:srgbClr val="00B050"/>
                </a:solidFill>
              </a:rPr>
              <a:t>              disacáridos u Oligosacárido</a:t>
            </a:r>
          </a:p>
          <a:p>
            <a:pPr>
              <a:buNone/>
            </a:pPr>
            <a:r>
              <a:rPr lang="es-AR" b="1" dirty="0">
                <a:solidFill>
                  <a:srgbClr val="00B050"/>
                </a:solidFill>
              </a:rPr>
              <a:t>              polisacáridos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/>
          </a:bodyPr>
          <a:lstStyle/>
          <a:p>
            <a:r>
              <a:rPr lang="es-AR" dirty="0"/>
              <a:t>Son polialcoholes con un grupo aldehído o cetona.</a:t>
            </a:r>
          </a:p>
          <a:p>
            <a:r>
              <a:rPr lang="es-AR" dirty="0"/>
              <a:t>Son fuente de energía</a:t>
            </a:r>
          </a:p>
          <a:p>
            <a:r>
              <a:rPr lang="es-AR" dirty="0"/>
              <a:t>Soporte estructural (celulosa)</a:t>
            </a:r>
          </a:p>
          <a:p>
            <a:r>
              <a:rPr lang="es-AR" sz="3200" b="1" dirty="0">
                <a:solidFill>
                  <a:srgbClr val="C00000"/>
                </a:solidFill>
              </a:rPr>
              <a:t>MONOSACARIDOS:</a:t>
            </a:r>
          </a:p>
          <a:p>
            <a:r>
              <a:rPr lang="es-AR" sz="2800" b="1" dirty="0"/>
              <a:t>Glucosa</a:t>
            </a:r>
            <a:r>
              <a:rPr lang="es-AR" sz="2800" dirty="0"/>
              <a:t> (6 C): combustible</a:t>
            </a:r>
          </a:p>
          <a:p>
            <a:r>
              <a:rPr lang="es-AR" sz="2800" b="1" dirty="0"/>
              <a:t>Fructuosa</a:t>
            </a:r>
            <a:r>
              <a:rPr lang="es-AR" sz="2800" dirty="0"/>
              <a:t> (6 C): combustible, abundante en vegetales, espermatozoides.</a:t>
            </a:r>
          </a:p>
          <a:p>
            <a:r>
              <a:rPr lang="es-AR" sz="2800" dirty="0"/>
              <a:t> </a:t>
            </a:r>
            <a:r>
              <a:rPr lang="es-AR" sz="2800" b="1" dirty="0"/>
              <a:t>Galactosa</a:t>
            </a:r>
            <a:r>
              <a:rPr lang="es-AR" sz="2800" dirty="0"/>
              <a:t> (6 C): forma parte de la lactosa de la leche.</a:t>
            </a:r>
          </a:p>
          <a:p>
            <a:r>
              <a:rPr lang="es-AR" sz="2800" b="1" dirty="0"/>
              <a:t>Ribosa y Desoxirribosa </a:t>
            </a:r>
            <a:r>
              <a:rPr lang="es-AR" sz="2800" dirty="0"/>
              <a:t>(5 C): forma parte de los nucleótidos-</a:t>
            </a:r>
          </a:p>
          <a:p>
            <a:pPr>
              <a:buNone/>
            </a:pPr>
            <a:endParaRPr lang="es-AR" sz="2800" dirty="0"/>
          </a:p>
          <a:p>
            <a:pPr>
              <a:buNone/>
            </a:pPr>
            <a:endParaRPr lang="es-AR" sz="3200" dirty="0">
              <a:solidFill>
                <a:srgbClr val="C00000"/>
              </a:solidFill>
            </a:endParaRP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42918"/>
            <a:ext cx="7239000" cy="5812818"/>
          </a:xfrm>
        </p:spPr>
        <p:txBody>
          <a:bodyPr>
            <a:normAutofit/>
          </a:bodyPr>
          <a:lstStyle/>
          <a:p>
            <a:r>
              <a:rPr lang="es-AR" b="1" dirty="0"/>
              <a:t>Ribulosa</a:t>
            </a:r>
            <a:r>
              <a:rPr lang="es-AR" dirty="0"/>
              <a:t> (5 C): intermediario del proceso de fotosíntesis.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endParaRPr lang="es-AR" dirty="0"/>
          </a:p>
          <a:p>
            <a:pPr>
              <a:buNone/>
            </a:pPr>
            <a:endParaRPr lang="es-AR" dirty="0"/>
          </a:p>
          <a:p>
            <a:endParaRPr lang="es-E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8" t="37077" r="15795" b="36990"/>
          <a:stretch/>
        </p:blipFill>
        <p:spPr bwMode="auto">
          <a:xfrm>
            <a:off x="539552" y="2286000"/>
            <a:ext cx="1773382" cy="8589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5"/>
          <a:stretch/>
        </p:blipFill>
        <p:spPr bwMode="auto">
          <a:xfrm>
            <a:off x="4019275" y="2175698"/>
            <a:ext cx="2296228" cy="22951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MONOSACÁRIDOS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90688"/>
            <a:ext cx="7391400" cy="347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8733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14356"/>
            <a:ext cx="7239000" cy="57413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AR" sz="4400" dirty="0">
                <a:solidFill>
                  <a:srgbClr val="00B050"/>
                </a:solidFill>
              </a:rPr>
              <a:t>DISACÁRIDOS</a:t>
            </a:r>
          </a:p>
          <a:p>
            <a:r>
              <a:rPr lang="es-AR" sz="2800" dirty="0"/>
              <a:t>Constituidos por dos monosacáridos unidos por unión glucosídica.</a:t>
            </a:r>
          </a:p>
          <a:p>
            <a:r>
              <a:rPr lang="es-AR" sz="2800" dirty="0"/>
              <a:t>Tienen corta vida porque se desdoblan y liberan E. Q. </a:t>
            </a:r>
          </a:p>
          <a:p>
            <a:r>
              <a:rPr lang="es-AR" sz="2800" dirty="0"/>
              <a:t>Almacenan energía en los vegetales. </a:t>
            </a:r>
          </a:p>
          <a:p>
            <a:r>
              <a:rPr lang="es-AR" sz="2800" b="1" dirty="0"/>
              <a:t>Clases: </a:t>
            </a:r>
          </a:p>
          <a:p>
            <a:pPr>
              <a:buNone/>
            </a:pPr>
            <a:r>
              <a:rPr lang="es-AR" sz="2800" b="1" dirty="0"/>
              <a:t>       </a:t>
            </a:r>
            <a:r>
              <a:rPr lang="es-AR" sz="2800" b="1" dirty="0">
                <a:solidFill>
                  <a:srgbClr val="FF0000"/>
                </a:solidFill>
              </a:rPr>
              <a:t>sacarosa</a:t>
            </a:r>
            <a:r>
              <a:rPr lang="es-AR" sz="2800" b="1" dirty="0"/>
              <a:t>: </a:t>
            </a:r>
            <a:r>
              <a:rPr lang="es-AR" sz="2800" dirty="0"/>
              <a:t>glucosa + fructuosa</a:t>
            </a:r>
          </a:p>
          <a:p>
            <a:pPr>
              <a:buNone/>
            </a:pPr>
            <a:r>
              <a:rPr lang="es-AR" sz="2800" dirty="0"/>
              <a:t>       </a:t>
            </a:r>
            <a:r>
              <a:rPr lang="es-AR" sz="2800" b="1" dirty="0">
                <a:solidFill>
                  <a:srgbClr val="FF0000"/>
                </a:solidFill>
              </a:rPr>
              <a:t>lactosa</a:t>
            </a:r>
            <a:r>
              <a:rPr lang="es-AR" sz="2800" dirty="0"/>
              <a:t>: glucosa + galactosa</a:t>
            </a:r>
          </a:p>
          <a:p>
            <a:pPr>
              <a:buNone/>
            </a:pPr>
            <a:r>
              <a:rPr lang="es-AR" sz="2800" dirty="0">
                <a:solidFill>
                  <a:srgbClr val="FF0000"/>
                </a:solidFill>
              </a:rPr>
              <a:t>       </a:t>
            </a:r>
            <a:r>
              <a:rPr lang="es-AR" sz="2800" b="1" dirty="0">
                <a:solidFill>
                  <a:srgbClr val="FF0000"/>
                </a:solidFill>
              </a:rPr>
              <a:t>maltosa</a:t>
            </a:r>
            <a:r>
              <a:rPr lang="es-AR" sz="2800" dirty="0"/>
              <a:t>: glucosa + glucosa azúcar de la malta, cebada germinada. </a:t>
            </a:r>
          </a:p>
          <a:p>
            <a:pPr>
              <a:buNone/>
            </a:pPr>
            <a:endParaRPr lang="es-E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Monosacáridos y disacáridos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Se </a:t>
            </a:r>
            <a:r>
              <a:rPr lang="es-AR" dirty="0">
                <a:solidFill>
                  <a:srgbClr val="FF0000"/>
                </a:solidFill>
              </a:rPr>
              <a:t>oxidan:</a:t>
            </a:r>
            <a:r>
              <a:rPr lang="es-AR" dirty="0"/>
              <a:t> cuando aumentan O</a:t>
            </a:r>
            <a:r>
              <a:rPr lang="es-AR" sz="1800" dirty="0"/>
              <a:t>2</a:t>
            </a:r>
            <a:r>
              <a:rPr lang="es-AR" dirty="0"/>
              <a:t>, disminuye H, pierde electrones.</a:t>
            </a:r>
          </a:p>
          <a:p>
            <a:r>
              <a:rPr lang="es-AR" dirty="0"/>
              <a:t> se </a:t>
            </a:r>
            <a:r>
              <a:rPr lang="es-AR" dirty="0">
                <a:solidFill>
                  <a:srgbClr val="FF0000"/>
                </a:solidFill>
              </a:rPr>
              <a:t>reducen</a:t>
            </a:r>
            <a:r>
              <a:rPr lang="es-AR" dirty="0"/>
              <a:t>: poco O</a:t>
            </a:r>
            <a:r>
              <a:rPr lang="es-AR" sz="1800" dirty="0"/>
              <a:t>2, </a:t>
            </a:r>
            <a:r>
              <a:rPr lang="es-AR" sz="2800" dirty="0"/>
              <a:t>aumenta</a:t>
            </a:r>
            <a:r>
              <a:rPr lang="es-AR" sz="2400" dirty="0"/>
              <a:t> H gana electrones.</a:t>
            </a:r>
          </a:p>
          <a:p>
            <a:pPr>
              <a:buNone/>
            </a:pPr>
            <a:endParaRPr lang="es-AR" sz="2400" dirty="0"/>
          </a:p>
          <a:p>
            <a:r>
              <a:rPr lang="es-AR" sz="2400" b="1" dirty="0"/>
              <a:t>Ejemplo</a:t>
            </a:r>
            <a:r>
              <a:rPr lang="es-AR" sz="2400" dirty="0"/>
              <a:t>: H.C. lo que se oxida  aldehído que se transforma </a:t>
            </a:r>
            <a:r>
              <a:rPr lang="es-AR" sz="2400" dirty="0" err="1"/>
              <a:t>àc</a:t>
            </a:r>
            <a:r>
              <a:rPr lang="es-AR" sz="2400" dirty="0"/>
              <a:t>. Carboxílico.</a:t>
            </a:r>
            <a:endParaRPr lang="es-ES" sz="2400" dirty="0"/>
          </a:p>
          <a:p>
            <a:pPr>
              <a:buNone/>
            </a:pPr>
            <a:r>
              <a:rPr lang="es-AR" sz="2400" dirty="0"/>
              <a:t>      </a:t>
            </a:r>
            <a:endParaRPr lang="es-ES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Polisacáridos: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Almacenan energía a largo plazo.</a:t>
            </a:r>
          </a:p>
          <a:p>
            <a:r>
              <a:rPr lang="es-AR" dirty="0"/>
              <a:t>Funciones estructurales.</a:t>
            </a:r>
          </a:p>
          <a:p>
            <a:r>
              <a:rPr lang="es-AR" dirty="0"/>
              <a:t>Constituidos por la unión de muchos monosacáridos ( pocos cientos y varios miles) dando lugar a cadenas de gran longitud y peso molecular elevado.</a:t>
            </a:r>
          </a:p>
          <a:p>
            <a:r>
              <a:rPr lang="es-AR" dirty="0"/>
              <a:t>No son dulces.</a:t>
            </a:r>
          </a:p>
          <a:p>
            <a:r>
              <a:rPr lang="es-AR" dirty="0"/>
              <a:t>Ni solubles en agua.</a:t>
            </a:r>
          </a:p>
          <a:p>
            <a:r>
              <a:rPr lang="es-AR" dirty="0"/>
              <a:t>No poseen carácter reductor.</a:t>
            </a:r>
          </a:p>
          <a:p>
            <a:endParaRPr lang="es-AR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Clases: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>
                <a:solidFill>
                  <a:srgbClr val="FF0000"/>
                </a:solidFill>
              </a:rPr>
              <a:t>Almidón</a:t>
            </a:r>
            <a:r>
              <a:rPr lang="es-AR" dirty="0"/>
              <a:t>: reserva alimenticia raíz, semillas, (1000 unidades).</a:t>
            </a:r>
          </a:p>
          <a:p>
            <a:r>
              <a:rPr lang="es-AR" dirty="0">
                <a:solidFill>
                  <a:srgbClr val="FF0000"/>
                </a:solidFill>
              </a:rPr>
              <a:t>Glucógeno: </a:t>
            </a:r>
            <a:r>
              <a:rPr lang="es-AR" b="1" dirty="0"/>
              <a:t>“almidón animal”  se almacena en células musculares, hígado.</a:t>
            </a:r>
          </a:p>
          <a:p>
            <a:r>
              <a:rPr lang="es-AR" b="1" dirty="0">
                <a:solidFill>
                  <a:srgbClr val="FF0000"/>
                </a:solidFill>
              </a:rPr>
              <a:t>Celulosa: </a:t>
            </a:r>
            <a:r>
              <a:rPr lang="es-AR" b="1" dirty="0"/>
              <a:t>estructural, constituye la pared celular (15.000 moléculas).</a:t>
            </a:r>
          </a:p>
          <a:p>
            <a:r>
              <a:rPr lang="es-AR" dirty="0">
                <a:solidFill>
                  <a:srgbClr val="FF0000"/>
                </a:solidFill>
              </a:rPr>
              <a:t>Quitina: </a:t>
            </a:r>
            <a:r>
              <a:rPr lang="es-AR" b="1" dirty="0"/>
              <a:t>presente en el exoesqueleto, pared celular de los hongos.</a:t>
            </a:r>
          </a:p>
          <a:p>
            <a:r>
              <a:rPr lang="es-AR" b="1" dirty="0">
                <a:solidFill>
                  <a:srgbClr val="FF0000"/>
                </a:solidFill>
              </a:rPr>
              <a:t>Pectina: </a:t>
            </a:r>
            <a:r>
              <a:rPr lang="es-AR" dirty="0"/>
              <a:t>presente en la pared celular de todas las plantas terrestres, tiene capacidad gelificante.</a:t>
            </a:r>
            <a:endParaRPr lang="es-E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BROUCHY\Mis documentos\Mis imágenes\puerbsa 37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9859" y="357166"/>
            <a:ext cx="7484191" cy="6500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REPASO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Un átomo consta de un núcleo compuesto por……con carga positiva y……sin carga.</a:t>
            </a:r>
          </a:p>
          <a:p>
            <a:r>
              <a:rPr lang="es-ES" dirty="0"/>
              <a:t>Alrededor del núcleo orbitan……que ocupan espacios confinados llamados….</a:t>
            </a:r>
          </a:p>
          <a:p>
            <a:r>
              <a:rPr lang="es-ES" dirty="0"/>
              <a:t>En las moléculas orgánicas hecha de cadenas de unidades, cada unidad se llama….y las cadenas se llaman….</a:t>
            </a:r>
          </a:p>
          <a:p>
            <a:r>
              <a:rPr lang="es-ES" dirty="0"/>
              <a:t>Hay tres tipos de carbohidratos formados por cadenas de glucosa y son……,…….y……..</a:t>
            </a:r>
          </a:p>
          <a:p>
            <a:r>
              <a:rPr lang="es-ES" dirty="0"/>
              <a:t>Diferencia un mono un di y un poli sacárido  </a:t>
            </a:r>
          </a:p>
        </p:txBody>
      </p:sp>
    </p:spTree>
    <p:extLst>
      <p:ext uri="{BB962C8B-B14F-4D97-AF65-F5344CB8AC3E}">
        <p14:creationId xmlns:p14="http://schemas.microsoft.com/office/powerpoint/2010/main" val="1549908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LIPIDOS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s-AR" sz="11200" dirty="0"/>
              <a:t>Formado por </a:t>
            </a:r>
            <a:r>
              <a:rPr lang="es-AR" sz="11200" b="1" dirty="0"/>
              <a:t>C H O  </a:t>
            </a:r>
            <a:r>
              <a:rPr lang="es-AR" sz="11200" dirty="0"/>
              <a:t>las de mayor complejidad </a:t>
            </a:r>
            <a:r>
              <a:rPr lang="es-AR" sz="11200" b="1" dirty="0"/>
              <a:t>N</a:t>
            </a:r>
            <a:r>
              <a:rPr lang="es-AR" sz="11200" dirty="0"/>
              <a:t>, </a:t>
            </a:r>
            <a:r>
              <a:rPr lang="es-AR" sz="11200" b="1" dirty="0"/>
              <a:t>P y S</a:t>
            </a:r>
          </a:p>
          <a:p>
            <a:r>
              <a:rPr lang="es-AR" sz="11200" dirty="0"/>
              <a:t>Molécula insoluble en agua.</a:t>
            </a:r>
          </a:p>
          <a:p>
            <a:r>
              <a:rPr lang="es-AR" sz="11200" dirty="0"/>
              <a:t>Uniones covalentes no polares.</a:t>
            </a:r>
          </a:p>
          <a:p>
            <a:r>
              <a:rPr lang="es-AR" sz="11200" dirty="0"/>
              <a:t>Soluble en benceno, tetracloruro de C y cloroformo.</a:t>
            </a:r>
          </a:p>
          <a:p>
            <a:r>
              <a:rPr lang="es-AR" sz="11200" dirty="0"/>
              <a:t>Molécula anfipática.</a:t>
            </a:r>
          </a:p>
          <a:p>
            <a:r>
              <a:rPr lang="es-AR" sz="11200" dirty="0"/>
              <a:t>Poco densos</a:t>
            </a:r>
          </a:p>
          <a:p>
            <a:r>
              <a:rPr lang="es-AR" sz="11200" dirty="0"/>
              <a:t>Tienen grupo funcional carboxilo </a:t>
            </a:r>
          </a:p>
          <a:p>
            <a:r>
              <a:rPr lang="es-AR" sz="11200" dirty="0"/>
              <a:t>Funciones generales: </a:t>
            </a:r>
          </a:p>
          <a:p>
            <a:pPr>
              <a:buNone/>
            </a:pPr>
            <a:r>
              <a:rPr lang="es-AR" sz="11200" dirty="0"/>
              <a:t> </a:t>
            </a:r>
            <a:r>
              <a:rPr lang="es-AR" sz="11200" dirty="0">
                <a:solidFill>
                  <a:srgbClr val="7030A0"/>
                </a:solidFill>
              </a:rPr>
              <a:t>  * almacena E.</a:t>
            </a:r>
          </a:p>
          <a:p>
            <a:pPr>
              <a:buNone/>
            </a:pPr>
            <a:r>
              <a:rPr lang="es-AR" sz="11200" dirty="0">
                <a:solidFill>
                  <a:srgbClr val="7030A0"/>
                </a:solidFill>
              </a:rPr>
              <a:t>   * estructural</a:t>
            </a:r>
          </a:p>
          <a:p>
            <a:pPr>
              <a:buNone/>
            </a:pPr>
            <a:endParaRPr lang="es-AR" sz="11200" dirty="0">
              <a:solidFill>
                <a:srgbClr val="7030A0"/>
              </a:solidFill>
            </a:endParaRPr>
          </a:p>
          <a:p>
            <a:pPr>
              <a:buNone/>
            </a:pPr>
            <a:endParaRPr lang="es-AR" sz="9600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s-AR" sz="9600" dirty="0">
                <a:solidFill>
                  <a:srgbClr val="7030A0"/>
                </a:solidFill>
              </a:rPr>
              <a:t>   </a:t>
            </a:r>
          </a:p>
          <a:p>
            <a:pPr>
              <a:buNone/>
            </a:pPr>
            <a:endParaRPr lang="es-AR" dirty="0">
              <a:solidFill>
                <a:srgbClr val="7030A0"/>
              </a:solidFill>
            </a:endParaRPr>
          </a:p>
          <a:p>
            <a:pPr>
              <a:buNone/>
            </a:pPr>
            <a:r>
              <a:rPr lang="es-AR" dirty="0">
                <a:solidFill>
                  <a:srgbClr val="7030A0"/>
                </a:solidFill>
              </a:rPr>
              <a:t>    </a:t>
            </a:r>
            <a:endParaRPr lang="es-E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00042"/>
            <a:ext cx="7239000" cy="5955694"/>
          </a:xfrm>
        </p:spPr>
        <p:txBody>
          <a:bodyPr/>
          <a:lstStyle/>
          <a:p>
            <a:pPr>
              <a:buNone/>
            </a:pPr>
            <a:r>
              <a:rPr lang="es-AR" sz="2800" dirty="0">
                <a:solidFill>
                  <a:srgbClr val="7030A0"/>
                </a:solidFill>
              </a:rPr>
              <a:t>   * capta energía (carotenoides)</a:t>
            </a:r>
          </a:p>
          <a:p>
            <a:pPr>
              <a:buNone/>
            </a:pPr>
            <a:r>
              <a:rPr lang="es-AR" sz="2800" dirty="0">
                <a:solidFill>
                  <a:srgbClr val="7030A0"/>
                </a:solidFill>
              </a:rPr>
              <a:t>   presentes en hormonas y vitaminas</a:t>
            </a:r>
          </a:p>
          <a:p>
            <a:pPr>
              <a:buNone/>
            </a:pPr>
            <a:r>
              <a:rPr lang="es-AR" sz="2800" dirty="0">
                <a:solidFill>
                  <a:srgbClr val="7030A0"/>
                </a:solidFill>
              </a:rPr>
              <a:t>   * aislante térmico</a:t>
            </a:r>
          </a:p>
          <a:p>
            <a:pPr>
              <a:buNone/>
            </a:pPr>
            <a:r>
              <a:rPr lang="es-AR" sz="2800" dirty="0">
                <a:solidFill>
                  <a:srgbClr val="7030A0"/>
                </a:solidFill>
              </a:rPr>
              <a:t>   * aislante eléctrico</a:t>
            </a:r>
          </a:p>
          <a:p>
            <a:pPr>
              <a:buNone/>
            </a:pPr>
            <a:r>
              <a:rPr lang="es-AR" sz="2800" dirty="0">
                <a:solidFill>
                  <a:srgbClr val="7030A0"/>
                </a:solidFill>
              </a:rPr>
              <a:t>   piel y pluma repele el agua</a:t>
            </a:r>
          </a:p>
          <a:p>
            <a:pPr>
              <a:buNone/>
            </a:pPr>
            <a:r>
              <a:rPr lang="es-AR" sz="2800" dirty="0">
                <a:solidFill>
                  <a:srgbClr val="7030A0"/>
                </a:solidFill>
              </a:rPr>
              <a:t> </a:t>
            </a:r>
            <a:endParaRPr lang="es-E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28604"/>
            <a:ext cx="7239000" cy="1034436"/>
          </a:xfrm>
        </p:spPr>
        <p:txBody>
          <a:bodyPr/>
          <a:lstStyle/>
          <a:p>
            <a:r>
              <a:rPr lang="es-AR" dirty="0"/>
              <a:t>Lípidos  grasas y aceites</a:t>
            </a:r>
            <a:endParaRPr lang="es-E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092087"/>
            <a:ext cx="7239000" cy="3881914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7612"/>
            <a:ext cx="5655647" cy="635466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3857620" y="2285992"/>
            <a:ext cx="15488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2000" b="1" dirty="0"/>
              <a:t>Ácido graso</a:t>
            </a:r>
            <a:endParaRPr lang="es-ES" sz="2000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6357950" y="4572008"/>
            <a:ext cx="1475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b="1" dirty="0"/>
              <a:t>Triglicérido </a:t>
            </a:r>
            <a:endParaRPr lang="es-ES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548680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latin typeface="Arial Black" pitchFamily="34" charset="0"/>
              </a:rPr>
              <a:t>LÍPIDOS SIMPLES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03548" y="1071900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ÁCIDOS GRASOS</a:t>
            </a:r>
          </a:p>
          <a:p>
            <a:r>
              <a:rPr lang="es-ES" sz="2400" dirty="0"/>
              <a:t>ACILGLICÉRIDOS</a:t>
            </a:r>
          </a:p>
          <a:p>
            <a:r>
              <a:rPr lang="es-ES" sz="2400" dirty="0"/>
              <a:t>CERAS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863588" y="2685113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latin typeface="Arial Black" pitchFamily="34" charset="0"/>
              </a:rPr>
              <a:t>      LÍPIDOS COMPLEJOS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95536" y="3208333"/>
            <a:ext cx="5616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FOSFOLÍPIDOS</a:t>
            </a:r>
          </a:p>
          <a:p>
            <a:r>
              <a:rPr lang="es-ES" sz="2400" dirty="0"/>
              <a:t>GLUCOLÍPIDOS </a:t>
            </a:r>
          </a:p>
          <a:p>
            <a:r>
              <a:rPr lang="es-ES" sz="2400" dirty="0"/>
              <a:t>ESFINGOLÍPIDOS </a:t>
            </a:r>
          </a:p>
          <a:p>
            <a:r>
              <a:rPr lang="es-ES" sz="2400" dirty="0"/>
              <a:t>LIPOPROTEÍNAS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2243037" y="4777993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latin typeface="Arial Black" pitchFamily="34" charset="0"/>
              </a:rPr>
              <a:t>LÍPIDOS ASOCIADOS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49542" y="5304158"/>
            <a:ext cx="5508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PROSTAGLANDINAS</a:t>
            </a:r>
          </a:p>
          <a:p>
            <a:r>
              <a:rPr lang="es-ES" sz="2400" dirty="0"/>
              <a:t>TERPENOS</a:t>
            </a:r>
          </a:p>
          <a:p>
            <a:r>
              <a:rPr lang="es-ES" sz="2400" dirty="0"/>
              <a:t>ESTEROIDES</a:t>
            </a:r>
          </a:p>
        </p:txBody>
      </p:sp>
    </p:spTree>
    <p:extLst>
      <p:ext uri="{BB962C8B-B14F-4D97-AF65-F5344CB8AC3E}">
        <p14:creationId xmlns:p14="http://schemas.microsoft.com/office/powerpoint/2010/main" val="14762483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785794"/>
            <a:ext cx="7239000" cy="5669942"/>
          </a:xfrm>
          <a:ln/>
        </p:spPr>
        <p:txBody>
          <a:bodyPr/>
          <a:lstStyle/>
          <a:p>
            <a:pPr marL="665163">
              <a:lnSpc>
                <a:spcPct val="90000"/>
              </a:lnSpc>
              <a:buSzPct val="139000"/>
              <a:buFont typeface="Hoefler Text" charset="0"/>
              <a:buBlip>
                <a:blip r:embed="rId2"/>
              </a:buBlip>
            </a:pPr>
            <a:r>
              <a:rPr lang="en-US" b="1" dirty="0" err="1"/>
              <a:t>Tipos</a:t>
            </a:r>
            <a:r>
              <a:rPr lang="en-US" b="1" dirty="0"/>
              <a:t> de </a:t>
            </a:r>
            <a:r>
              <a:rPr lang="en-US" b="1" dirty="0" err="1"/>
              <a:t>lípidos</a:t>
            </a:r>
            <a:endParaRPr lang="en-US" b="1" dirty="0">
              <a:ea typeface="Songti SC Bold" charset="0"/>
              <a:cs typeface="Songti SC Bold" charset="0"/>
            </a:endParaRPr>
          </a:p>
          <a:p>
            <a:pPr marL="1103313" lvl="1">
              <a:lnSpc>
                <a:spcPct val="90000"/>
              </a:lnSpc>
              <a:buSzPct val="155000"/>
              <a:buFont typeface="Hoefler Text" charset="0"/>
              <a:buBlip>
                <a:blip r:embed="rId3"/>
              </a:buBlip>
            </a:pPr>
            <a:endParaRPr lang="en-US" b="1" dirty="0"/>
          </a:p>
          <a:p>
            <a:pPr marL="1103313" lvl="1">
              <a:lnSpc>
                <a:spcPct val="90000"/>
              </a:lnSpc>
              <a:buSzPct val="155000"/>
              <a:buFont typeface="Hoefler Text" charset="0"/>
              <a:buBlip>
                <a:blip r:embed="rId3"/>
              </a:buBlip>
            </a:pPr>
            <a:r>
              <a:rPr lang="en-US" sz="2400" b="1" dirty="0" err="1"/>
              <a:t>Triglicéridos</a:t>
            </a:r>
            <a:r>
              <a:rPr lang="en-US" sz="2400" b="1" dirty="0"/>
              <a:t> (</a:t>
            </a:r>
            <a:r>
              <a:rPr lang="en-US" sz="2400" b="1" dirty="0" err="1"/>
              <a:t>grasas</a:t>
            </a:r>
            <a:r>
              <a:rPr lang="en-US" sz="2400" b="1" dirty="0"/>
              <a:t> </a:t>
            </a:r>
            <a:r>
              <a:rPr lang="en-US" sz="2400" b="1" dirty="0" err="1"/>
              <a:t>neutras</a:t>
            </a:r>
            <a:r>
              <a:rPr lang="en-US" sz="2400" b="1" dirty="0"/>
              <a:t>)</a:t>
            </a:r>
            <a:endParaRPr lang="en-US" sz="2400" b="1" dirty="0">
              <a:ea typeface="Songti SC Bold" charset="0"/>
              <a:cs typeface="Songti SC Bold" charset="0"/>
            </a:endParaRPr>
          </a:p>
          <a:p>
            <a:pPr marL="1554163" lvl="2">
              <a:lnSpc>
                <a:spcPct val="90000"/>
              </a:lnSpc>
              <a:buSzPct val="155000"/>
              <a:buFont typeface="Hoefler Text" charset="0"/>
              <a:buBlip>
                <a:blip r:embed="rId3"/>
              </a:buBlip>
            </a:pPr>
            <a:r>
              <a:rPr lang="en-US" sz="2400" b="1" dirty="0" err="1"/>
              <a:t>formados</a:t>
            </a:r>
            <a:r>
              <a:rPr lang="en-US" sz="2400" b="1" dirty="0"/>
              <a:t> </a:t>
            </a:r>
            <a:r>
              <a:rPr lang="en-US" sz="2400" b="1" dirty="0" err="1"/>
              <a:t>por</a:t>
            </a:r>
            <a:r>
              <a:rPr lang="en-US" sz="2400" b="1" dirty="0"/>
              <a:t> la </a:t>
            </a:r>
            <a:r>
              <a:rPr lang="en-US" sz="2400" b="1" dirty="0" err="1"/>
              <a:t>unión</a:t>
            </a:r>
            <a:r>
              <a:rPr lang="en-US" sz="2400" b="1" dirty="0"/>
              <a:t> de 3 </a:t>
            </a:r>
            <a:r>
              <a:rPr lang="en-US" sz="2400" b="1" dirty="0" err="1"/>
              <a:t>ácidos</a:t>
            </a:r>
            <a:r>
              <a:rPr lang="en-US" sz="2400" b="1" dirty="0"/>
              <a:t> </a:t>
            </a:r>
            <a:r>
              <a:rPr lang="en-US" sz="2400" b="1" dirty="0" err="1"/>
              <a:t>grasos</a:t>
            </a:r>
            <a:r>
              <a:rPr lang="en-US" sz="2400" b="1" dirty="0"/>
              <a:t> y un alcohol </a:t>
            </a:r>
            <a:r>
              <a:rPr lang="en-US" sz="2400" b="1" dirty="0" err="1"/>
              <a:t>llamado</a:t>
            </a:r>
            <a:r>
              <a:rPr lang="en-US" sz="2400" b="1" dirty="0"/>
              <a:t> </a:t>
            </a:r>
            <a:r>
              <a:rPr lang="en-US" sz="2400" b="1" dirty="0" err="1"/>
              <a:t>glicerol</a:t>
            </a:r>
            <a:endParaRPr lang="en-US" sz="2400" b="1" dirty="0">
              <a:ea typeface="Songti SC Bold" charset="0"/>
              <a:cs typeface="Songti SC Bold" charset="0"/>
            </a:endParaRPr>
          </a:p>
          <a:p>
            <a:pPr marL="1554163" lvl="2">
              <a:lnSpc>
                <a:spcPct val="90000"/>
              </a:lnSpc>
              <a:buSzPct val="155000"/>
              <a:buFont typeface="Hoefler Text" charset="0"/>
              <a:buBlip>
                <a:blip r:embed="rId3"/>
              </a:buBlip>
            </a:pPr>
            <a:r>
              <a:rPr lang="en-US" sz="2400" b="1" dirty="0" err="1"/>
              <a:t>aquellos</a:t>
            </a:r>
            <a:r>
              <a:rPr lang="en-US" sz="2400" b="1" dirty="0"/>
              <a:t> </a:t>
            </a:r>
            <a:r>
              <a:rPr lang="en-US" sz="2400" b="1" dirty="0" err="1"/>
              <a:t>compuestos</a:t>
            </a:r>
            <a:r>
              <a:rPr lang="en-US" sz="2400" b="1" dirty="0"/>
              <a:t> de </a:t>
            </a:r>
            <a:r>
              <a:rPr lang="en-US" sz="2400" b="1" dirty="0" err="1"/>
              <a:t>ácidos</a:t>
            </a:r>
            <a:r>
              <a:rPr lang="en-US" sz="2400" b="1" dirty="0"/>
              <a:t> </a:t>
            </a:r>
            <a:r>
              <a:rPr lang="en-US" sz="2400" b="1" dirty="0" err="1"/>
              <a:t>grasos</a:t>
            </a:r>
            <a:r>
              <a:rPr lang="en-US" sz="2400" b="1" dirty="0"/>
              <a:t> </a:t>
            </a:r>
            <a:r>
              <a:rPr lang="en-US" sz="2400" b="1" dirty="0" err="1"/>
              <a:t>saturados</a:t>
            </a:r>
            <a:r>
              <a:rPr lang="en-US" sz="2400" b="1" dirty="0"/>
              <a:t> se </a:t>
            </a:r>
            <a:r>
              <a:rPr lang="en-US" sz="2400" b="1" dirty="0" err="1"/>
              <a:t>llaman</a:t>
            </a:r>
            <a:r>
              <a:rPr lang="en-US" sz="2400" b="1" dirty="0"/>
              <a:t> </a:t>
            </a:r>
            <a:r>
              <a:rPr lang="en-US" sz="2400" b="1" dirty="0" err="1"/>
              <a:t>grasas</a:t>
            </a:r>
            <a:r>
              <a:rPr lang="en-US" sz="2400" b="1" dirty="0"/>
              <a:t> y se </a:t>
            </a:r>
            <a:r>
              <a:rPr lang="en-US" sz="2400" b="1" dirty="0" err="1"/>
              <a:t>fabrican</a:t>
            </a:r>
            <a:r>
              <a:rPr lang="en-US" sz="2400" b="1" dirty="0"/>
              <a:t> en </a:t>
            </a:r>
            <a:r>
              <a:rPr lang="en-US" sz="2400" b="1" dirty="0" err="1"/>
              <a:t>las</a:t>
            </a:r>
            <a:r>
              <a:rPr lang="en-US" sz="2400" b="1" dirty="0"/>
              <a:t> </a:t>
            </a:r>
            <a:r>
              <a:rPr lang="en-US" sz="2400" b="1" dirty="0" err="1"/>
              <a:t>plantas</a:t>
            </a:r>
            <a:endParaRPr lang="en-US" sz="2400" b="1" dirty="0">
              <a:ea typeface="Songti SC Bold" charset="0"/>
              <a:cs typeface="Songti SC Bold" charset="0"/>
            </a:endParaRPr>
          </a:p>
          <a:p>
            <a:pPr marL="1554163" lvl="2">
              <a:lnSpc>
                <a:spcPct val="90000"/>
              </a:lnSpc>
              <a:buSzPct val="155000"/>
              <a:buFont typeface="Hoefler Text" charset="0"/>
              <a:buBlip>
                <a:blip r:embed="rId3"/>
              </a:buBlip>
            </a:pPr>
            <a:r>
              <a:rPr lang="en-US" sz="2400" b="1" dirty="0" err="1"/>
              <a:t>aquellos</a:t>
            </a:r>
            <a:r>
              <a:rPr lang="en-US" sz="2400" b="1" dirty="0"/>
              <a:t> </a:t>
            </a:r>
            <a:r>
              <a:rPr lang="en-US" sz="2400" b="1" dirty="0" err="1"/>
              <a:t>compuestos</a:t>
            </a:r>
            <a:r>
              <a:rPr lang="en-US" sz="2400" b="1" dirty="0"/>
              <a:t> de </a:t>
            </a:r>
            <a:r>
              <a:rPr lang="en-US" sz="2400" b="1" dirty="0" err="1"/>
              <a:t>ácidos</a:t>
            </a:r>
            <a:r>
              <a:rPr lang="en-US" sz="2400" b="1" dirty="0"/>
              <a:t> </a:t>
            </a:r>
            <a:r>
              <a:rPr lang="en-US" sz="2400" b="1" dirty="0" err="1"/>
              <a:t>grasos</a:t>
            </a:r>
            <a:r>
              <a:rPr lang="en-US" sz="2400" b="1" dirty="0"/>
              <a:t> no-</a:t>
            </a:r>
            <a:r>
              <a:rPr lang="en-US" sz="2400" b="1" dirty="0" err="1"/>
              <a:t>saturados</a:t>
            </a:r>
            <a:r>
              <a:rPr lang="en-US" sz="2400" b="1" dirty="0"/>
              <a:t> se </a:t>
            </a:r>
            <a:r>
              <a:rPr lang="en-US" sz="2400" b="1" dirty="0" err="1"/>
              <a:t>llaman</a:t>
            </a:r>
            <a:r>
              <a:rPr lang="en-US" sz="2400" b="1" dirty="0"/>
              <a:t> </a:t>
            </a:r>
            <a:r>
              <a:rPr lang="en-US" sz="2400" b="1" dirty="0" err="1"/>
              <a:t>aceites</a:t>
            </a:r>
            <a:endParaRPr lang="en-US" sz="2400" b="1" dirty="0">
              <a:ea typeface="Songti SC Bold" charset="0"/>
              <a:cs typeface="Songti SC Bold" charset="0"/>
            </a:endParaRPr>
          </a:p>
          <a:p>
            <a:pPr marL="1554163" lvl="2">
              <a:lnSpc>
                <a:spcPct val="90000"/>
              </a:lnSpc>
              <a:buSzPct val="155000"/>
              <a:buFont typeface="Hoefler Text" charset="0"/>
              <a:buBlip>
                <a:blip r:embed="rId3"/>
              </a:buBlip>
            </a:pPr>
            <a:r>
              <a:rPr lang="en-US" sz="2400" b="1" dirty="0" err="1"/>
              <a:t>exceso</a:t>
            </a:r>
            <a:r>
              <a:rPr lang="en-US" sz="2400" b="1" dirty="0"/>
              <a:t> de </a:t>
            </a:r>
            <a:r>
              <a:rPr lang="en-US" sz="2400" b="1" dirty="0" err="1"/>
              <a:t>carbohidratos</a:t>
            </a:r>
            <a:r>
              <a:rPr lang="en-US" sz="2400" b="1" dirty="0"/>
              <a:t> en el </a:t>
            </a:r>
            <a:r>
              <a:rPr lang="en-US" sz="2400" b="1" dirty="0" err="1"/>
              <a:t>cuerpo</a:t>
            </a:r>
            <a:r>
              <a:rPr lang="en-US" sz="2400" b="1" dirty="0"/>
              <a:t> </a:t>
            </a:r>
            <a:r>
              <a:rPr lang="en-US" sz="2400" b="1" dirty="0" err="1"/>
              <a:t>es</a:t>
            </a:r>
            <a:r>
              <a:rPr lang="en-US" sz="2400" b="1" dirty="0"/>
              <a:t> </a:t>
            </a:r>
            <a:r>
              <a:rPr lang="en-US" sz="2400" b="1" dirty="0" err="1"/>
              <a:t>convertido</a:t>
            </a:r>
            <a:r>
              <a:rPr lang="en-US" sz="2400" b="1" dirty="0"/>
              <a:t> en </a:t>
            </a:r>
            <a:r>
              <a:rPr lang="en-US" sz="2400" b="1" dirty="0" err="1"/>
              <a:t>triglicéridos</a:t>
            </a:r>
            <a:r>
              <a:rPr lang="en-US" sz="2400" b="1" dirty="0"/>
              <a:t> hasta </a:t>
            </a:r>
            <a:r>
              <a:rPr lang="en-US" sz="2400" b="1" dirty="0" err="1"/>
              <a:t>que</a:t>
            </a:r>
            <a:r>
              <a:rPr lang="en-US" sz="2400" b="1" dirty="0"/>
              <a:t> se </a:t>
            </a:r>
            <a:r>
              <a:rPr lang="en-US" sz="2400" b="1" dirty="0" err="1"/>
              <a:t>requiere</a:t>
            </a:r>
            <a:r>
              <a:rPr lang="en-US" sz="2400" b="1" dirty="0"/>
              <a:t> </a:t>
            </a:r>
            <a:r>
              <a:rPr lang="en-US" sz="2400" b="1" dirty="0" err="1"/>
              <a:t>energía</a:t>
            </a:r>
            <a:endParaRPr lang="en-US" sz="2400" b="1" dirty="0">
              <a:ea typeface="Songti SC Bold" charset="0"/>
              <a:cs typeface="Songti SC Bold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Funciones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Reserva energética animal y vegetal.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Aislante térmico.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Son productores de calor metabólico durante su degradación.</a:t>
            </a:r>
          </a:p>
          <a:p>
            <a:endParaRPr lang="es-AR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ceras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dirty="0"/>
              <a:t>Son sólidas</a:t>
            </a:r>
          </a:p>
          <a:p>
            <a:r>
              <a:rPr lang="es-AR" dirty="0"/>
              <a:t>Insoluble en agua.</a:t>
            </a:r>
          </a:p>
          <a:p>
            <a:r>
              <a:rPr lang="es-AR" dirty="0"/>
              <a:t>Tiene diversas funciones relacionadas con su impermeabilidad al agua y con su consistencia.</a:t>
            </a:r>
          </a:p>
          <a:p>
            <a:r>
              <a:rPr lang="es-AR" dirty="0"/>
              <a:t>Pluma, pelo y piel cera los mantiene flexibles, lubricados e impermeables.</a:t>
            </a:r>
          </a:p>
          <a:p>
            <a:r>
              <a:rPr lang="es-AR" dirty="0"/>
              <a:t>Cubierta cerosa en hojas, fruto evita que pierdan agua y contra los parásitos. </a:t>
            </a:r>
          </a:p>
          <a:p>
            <a:endParaRPr lang="es-AR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42918"/>
            <a:ext cx="7239000" cy="5812818"/>
          </a:xfrm>
        </p:spPr>
        <p:txBody>
          <a:bodyPr/>
          <a:lstStyle/>
          <a:p>
            <a:r>
              <a:rPr lang="es-AR" dirty="0"/>
              <a:t>Abeja confecciona su panal (estructural).</a:t>
            </a:r>
          </a:p>
          <a:p>
            <a:r>
              <a:rPr lang="es-AR" dirty="0"/>
              <a:t>Lanolina (lana)</a:t>
            </a:r>
          </a:p>
          <a:p>
            <a:r>
              <a:rPr lang="es-AR" dirty="0"/>
              <a:t>Cerumen (conducto auditivo)</a:t>
            </a:r>
          </a:p>
          <a:p>
            <a:r>
              <a:rPr lang="es-AR" dirty="0"/>
              <a:t>Esperma de la ballenas.</a:t>
            </a:r>
          </a:p>
          <a:p>
            <a:endParaRPr lang="es-AR" dirty="0"/>
          </a:p>
          <a:p>
            <a:endParaRPr lang="es-E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924944"/>
            <a:ext cx="4019550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1"/>
          <p:cNvSpPr>
            <a:spLocks noGrp="1" noChangeArrowheads="1"/>
          </p:cNvSpPr>
          <p:nvPr>
            <p:ph type="title"/>
          </p:nvPr>
        </p:nvSpPr>
        <p:spPr>
          <a:xfrm>
            <a:off x="830461" y="348258"/>
            <a:ext cx="7483078" cy="1303734"/>
          </a:xfrm>
          <a:ln/>
        </p:spPr>
        <p:txBody>
          <a:bodyPr/>
          <a:lstStyle/>
          <a:p>
            <a:r>
              <a:rPr lang="en-US" b="0" dirty="0" err="1"/>
              <a:t>Lípidos</a:t>
            </a:r>
            <a:endParaRPr lang="en-US" b="0" dirty="0">
              <a:ea typeface="Heiti SC Light" charset="0"/>
              <a:cs typeface="Heiti SC Light" charset="0"/>
            </a:endParaRPr>
          </a:p>
        </p:txBody>
      </p:sp>
      <p:sp>
        <p:nvSpPr>
          <p:cNvPr id="169987" name="Rectangle 3"/>
          <p:cNvSpPr>
            <a:spLocks/>
          </p:cNvSpPr>
          <p:nvPr/>
        </p:nvSpPr>
        <p:spPr bwMode="auto">
          <a:xfrm>
            <a:off x="5375672" y="1294805"/>
            <a:ext cx="6902648" cy="150911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ffectLst>
            <a:outerShdw dist="253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 marL="254487" indent="-254487">
              <a:spcBef>
                <a:spcPts val="1406"/>
              </a:spcBef>
              <a:buClr>
                <a:srgbClr val="7F007F"/>
              </a:buClr>
              <a:buSzPct val="129000"/>
              <a:buFont typeface="Hoefler Text" charset="0"/>
              <a:buChar char="•"/>
            </a:pPr>
            <a:r>
              <a:rPr lang="en-US" sz="3100" dirty="0">
                <a:solidFill>
                  <a:srgbClr val="000000"/>
                </a:solidFill>
                <a:ea typeface="Hoefler Text" charset="0"/>
                <a:cs typeface="Hoefler Text" charset="0"/>
              </a:rPr>
              <a:t>Fosfolípidos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76872"/>
            <a:ext cx="60960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71480"/>
            <a:ext cx="7239000" cy="5884256"/>
          </a:xfrm>
        </p:spPr>
        <p:txBody>
          <a:bodyPr/>
          <a:lstStyle/>
          <a:p>
            <a:r>
              <a:rPr lang="es-AR" dirty="0"/>
              <a:t>Forma parte de las membranas biológicas. </a:t>
            </a:r>
          </a:p>
          <a:p>
            <a:r>
              <a:rPr lang="es-AR" dirty="0"/>
              <a:t>Químicamente: CHON y P</a:t>
            </a:r>
          </a:p>
          <a:p>
            <a:r>
              <a:rPr lang="es-AR" dirty="0"/>
              <a:t>Importante en la estructura y función de la M.P.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996952"/>
            <a:ext cx="53721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1"/>
          <p:cNvSpPr>
            <a:spLocks noGrp="1" noChangeArrowheads="1"/>
          </p:cNvSpPr>
          <p:nvPr>
            <p:ph type="title"/>
          </p:nvPr>
        </p:nvSpPr>
        <p:spPr>
          <a:xfrm>
            <a:off x="830461" y="348258"/>
            <a:ext cx="7483078" cy="1303734"/>
          </a:xfrm>
          <a:ln/>
        </p:spPr>
        <p:txBody>
          <a:bodyPr/>
          <a:lstStyle/>
          <a:p>
            <a:r>
              <a:rPr lang="en-US" b="0" dirty="0">
                <a:ea typeface="Heiti SC Light" charset="0"/>
                <a:cs typeface="Heiti SC Light" charset="0"/>
              </a:rPr>
              <a:t>Glucolípidos</a:t>
            </a:r>
            <a:br>
              <a:rPr lang="en-US" b="0" dirty="0">
                <a:ea typeface="Heiti SC Light" charset="0"/>
                <a:cs typeface="Heiti SC Light" charset="0"/>
              </a:rPr>
            </a:br>
            <a:r>
              <a:rPr lang="en-US" b="0" dirty="0">
                <a:ea typeface="Heiti SC Light" charset="0"/>
                <a:cs typeface="Heiti SC Light" charset="0"/>
              </a:rPr>
              <a:t>esfingolípidos </a:t>
            </a:r>
          </a:p>
        </p:txBody>
      </p:sp>
      <p:sp>
        <p:nvSpPr>
          <p:cNvPr id="174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62570" y="1937742"/>
            <a:ext cx="7483078" cy="4750594"/>
          </a:xfrm>
          <a:ln/>
        </p:spPr>
        <p:txBody>
          <a:bodyPr lIns="64291" tIns="32146" rIns="64291" bIns="32146"/>
          <a:lstStyle/>
          <a:p>
            <a:pPr marL="467676">
              <a:lnSpc>
                <a:spcPct val="90000"/>
              </a:lnSpc>
              <a:buSzPct val="139000"/>
              <a:buBlip>
                <a:blip r:embed="rId2"/>
              </a:buBlip>
            </a:pPr>
            <a:r>
              <a:rPr lang="en-US" b="1" dirty="0" err="1"/>
              <a:t>Tipos</a:t>
            </a:r>
            <a:r>
              <a:rPr lang="en-US" b="1" dirty="0"/>
              <a:t> de </a:t>
            </a:r>
            <a:r>
              <a:rPr lang="en-US" b="1" dirty="0" err="1"/>
              <a:t>lípidos</a:t>
            </a:r>
            <a:r>
              <a:rPr lang="en-US" b="1" dirty="0"/>
              <a:t>: </a:t>
            </a:r>
            <a:r>
              <a:rPr lang="en-US" b="1" i="1" dirty="0"/>
              <a:t>glicolípidos</a:t>
            </a:r>
            <a:endParaRPr lang="en-US" b="1" dirty="0">
              <a:ea typeface="Songti SC Bold" charset="0"/>
              <a:cs typeface="Songti SC Bold" charset="0"/>
            </a:endParaRPr>
          </a:p>
          <a:p>
            <a:pPr marL="775739" lvl="1">
              <a:lnSpc>
                <a:spcPct val="90000"/>
              </a:lnSpc>
              <a:buSzPct val="155000"/>
              <a:buBlip>
                <a:blip r:embed="rId3"/>
              </a:buBlip>
            </a:pPr>
            <a:r>
              <a:rPr lang="en-US" b="1" dirty="0"/>
              <a:t>Gangliósidos y </a:t>
            </a:r>
            <a:r>
              <a:rPr lang="en-US" b="1" dirty="0" err="1"/>
              <a:t>Cerebrósidos</a:t>
            </a:r>
            <a:endParaRPr lang="en-US" b="1" dirty="0">
              <a:ea typeface="Songti SC Bold" charset="0"/>
              <a:cs typeface="Songti SC Bold" charset="0"/>
            </a:endParaRPr>
          </a:p>
        </p:txBody>
      </p:sp>
      <p:pic>
        <p:nvPicPr>
          <p:cNvPr id="174083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2084" y="2780928"/>
            <a:ext cx="5732859" cy="3768328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</p:spPr>
      </p:pic>
      <p:pic>
        <p:nvPicPr>
          <p:cNvPr id="17408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64943" y="439950"/>
            <a:ext cx="3143250" cy="2354089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57166"/>
            <a:ext cx="7239000" cy="6098570"/>
          </a:xfrm>
        </p:spPr>
        <p:txBody>
          <a:bodyPr/>
          <a:lstStyle/>
          <a:p>
            <a:r>
              <a:rPr lang="es-AR" dirty="0"/>
              <a:t>Son constituyentes de las membranas de las células animales y vegetales.</a:t>
            </a:r>
          </a:p>
          <a:p>
            <a:r>
              <a:rPr lang="es-AR" dirty="0"/>
              <a:t>Presentes en tejido nervioso.</a:t>
            </a:r>
          </a:p>
          <a:p>
            <a:r>
              <a:rPr lang="es-AR" dirty="0"/>
              <a:t>Esfingomielina se encuentra en la vaina de mielina.</a:t>
            </a:r>
          </a:p>
          <a:p>
            <a:r>
              <a:rPr lang="es-AR" dirty="0"/>
              <a:t>Glicolípidos (glucosa, galactosa) </a:t>
            </a:r>
          </a:p>
          <a:p>
            <a:r>
              <a:rPr lang="es-AR" dirty="0"/>
              <a:t>Esfingolípidos son semejantes a los Fosfolípidos tanto estructural como funcionalmente; son antipáticos y en un medio acuosos se disponen en forma de bicapa.</a:t>
            </a:r>
            <a:endParaRPr lang="es-E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185863"/>
            <a:ext cx="6954202" cy="38993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40607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prostaglandinas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Modulan la actividad hormonal.</a:t>
            </a:r>
          </a:p>
          <a:p>
            <a:r>
              <a:rPr lang="es-AR" dirty="0"/>
              <a:t>Regulan la presión sanguínea.</a:t>
            </a:r>
          </a:p>
          <a:p>
            <a:r>
              <a:rPr lang="es-AR" dirty="0"/>
              <a:t>Estimulan la contracción del músculo liso.</a:t>
            </a:r>
            <a:endParaRPr lang="es-E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terpenos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Derivados cíclicos del mentol, alcanfor y limoneno y otras (son fitohormonas).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Derivados mixtos como vitamina: A, E, K</a:t>
            </a:r>
          </a:p>
          <a:p>
            <a:pPr>
              <a:buNone/>
            </a:pPr>
            <a:endParaRPr lang="es-AR" dirty="0"/>
          </a:p>
          <a:p>
            <a:r>
              <a:rPr lang="es-AR" b="1" dirty="0">
                <a:solidFill>
                  <a:srgbClr val="FFC000"/>
                </a:solidFill>
              </a:rPr>
              <a:t>Funciones</a:t>
            </a:r>
            <a:r>
              <a:rPr lang="es-AR" dirty="0"/>
              <a:t>: *aceites esenciales</a:t>
            </a:r>
          </a:p>
          <a:p>
            <a:pPr>
              <a:buNone/>
            </a:pPr>
            <a:r>
              <a:rPr lang="es-AR" dirty="0"/>
              <a:t>                    *presentan funciones especiales,          como las vitaminas liposolubles y las fitohormonas.</a:t>
            </a:r>
          </a:p>
          <a:p>
            <a:endParaRPr lang="es-AR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Carotenoides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Atrapa la energía luminosa.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Forma la Vitamina A ( a partir del beta caroteno).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Forma el pigmento rodopsina, necesario para la visión.</a:t>
            </a:r>
          </a:p>
          <a:p>
            <a:endParaRPr lang="es-AR" dirty="0"/>
          </a:p>
          <a:p>
            <a:pPr>
              <a:buNone/>
            </a:pPr>
            <a:endParaRPr lang="es-AR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Esteroides: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dirty="0"/>
              <a:t>Derivado del hidrocarburo tetracìclico saturado </a:t>
            </a:r>
            <a:r>
              <a:rPr lang="es-AR" b="1" dirty="0"/>
              <a:t>esterano</a:t>
            </a:r>
            <a:r>
              <a:rPr lang="es-AR" dirty="0"/>
              <a:t>, </a:t>
            </a:r>
            <a:r>
              <a:rPr lang="es-AR" b="1" dirty="0"/>
              <a:t>ciclopentano.</a:t>
            </a:r>
          </a:p>
          <a:p>
            <a:r>
              <a:rPr lang="es-AR" dirty="0"/>
              <a:t>Un grupo importante son los </a:t>
            </a:r>
            <a:r>
              <a:rPr lang="es-AR" b="1" dirty="0">
                <a:solidFill>
                  <a:srgbClr val="FFC000"/>
                </a:solidFill>
              </a:rPr>
              <a:t>esteroles </a:t>
            </a:r>
            <a:r>
              <a:rPr lang="es-AR" b="1" dirty="0"/>
              <a:t>donde</a:t>
            </a:r>
            <a:r>
              <a:rPr lang="es-AR" b="1" dirty="0">
                <a:solidFill>
                  <a:srgbClr val="FFC000"/>
                </a:solidFill>
              </a:rPr>
              <a:t> </a:t>
            </a:r>
            <a:r>
              <a:rPr lang="es-AR" b="1" dirty="0"/>
              <a:t>se destaca </a:t>
            </a:r>
            <a:r>
              <a:rPr lang="es-AR" b="1" dirty="0">
                <a:solidFill>
                  <a:srgbClr val="FFC000"/>
                </a:solidFill>
              </a:rPr>
              <a:t>el colesterol.</a:t>
            </a:r>
          </a:p>
          <a:p>
            <a:endParaRPr lang="es-AR" b="1" dirty="0">
              <a:solidFill>
                <a:srgbClr val="FFC000"/>
              </a:solidFill>
            </a:endParaRPr>
          </a:p>
          <a:p>
            <a:r>
              <a:rPr lang="es-AR" sz="3000" b="1" dirty="0">
                <a:solidFill>
                  <a:srgbClr val="FFC000"/>
                </a:solidFill>
              </a:rPr>
              <a:t>Colesterol: </a:t>
            </a:r>
          </a:p>
          <a:p>
            <a:pPr>
              <a:buNone/>
            </a:pPr>
            <a:r>
              <a:rPr lang="es-AR" dirty="0"/>
              <a:t>Presente en la membrana plasmática</a:t>
            </a:r>
          </a:p>
          <a:p>
            <a:pPr>
              <a:buNone/>
            </a:pPr>
            <a:r>
              <a:rPr lang="es-AR" dirty="0"/>
              <a:t>Unido a proteínas en el plasma sanguíneo</a:t>
            </a:r>
          </a:p>
          <a:p>
            <a:pPr>
              <a:buNone/>
            </a:pPr>
            <a:r>
              <a:rPr lang="es-AR" dirty="0"/>
              <a:t>Levaduras y hongos presente el </a:t>
            </a:r>
            <a:r>
              <a:rPr lang="es-AR" i="1" dirty="0"/>
              <a:t>ergosterol en las membranas plasmáticas.</a:t>
            </a:r>
          </a:p>
          <a:p>
            <a:pPr>
              <a:buNone/>
            </a:pPr>
            <a:endParaRPr lang="es-AR" i="1" dirty="0"/>
          </a:p>
          <a:p>
            <a:pPr>
              <a:buNone/>
            </a:pPr>
            <a:r>
              <a:rPr lang="es-AR" i="1" dirty="0"/>
              <a:t> </a:t>
            </a:r>
            <a:endParaRPr lang="es-ES" i="1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 continuación del</a:t>
            </a:r>
            <a:br>
              <a:rPr lang="es-AR" dirty="0"/>
            </a:br>
            <a:r>
              <a:rPr lang="es-AR" dirty="0"/>
              <a:t>Colesterol: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Presente en la membrana plasmática.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Contribuye a la impermeabilidad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Reduce la fluidez de la membrana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Influye en la flexibilidad 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Permite el paso de sustancias solubles en agua.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71480"/>
            <a:ext cx="7239000" cy="5884256"/>
          </a:xfrm>
        </p:spPr>
        <p:txBody>
          <a:bodyPr/>
          <a:lstStyle/>
          <a:p>
            <a:r>
              <a:rPr lang="es-AR" dirty="0"/>
              <a:t>El colesterol es el precursor de otros muchos esteroides, entre ellos los ácidos biliares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Vitamina D, que regula el metabolismo del Ca y P.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Hormonas sexuales testosterona,  las femeninas estradiol, y progesterona 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Hormonas de la corteza suprarrenal: cortisol y aldosterona.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47" y="148711"/>
            <a:ext cx="3832250" cy="345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763901"/>
            <a:ext cx="5449788" cy="3070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35771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REPASO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Lípido insaturado, líquido a temperatura ambiente……</a:t>
            </a:r>
          </a:p>
          <a:p>
            <a:r>
              <a:rPr lang="es-ES" dirty="0"/>
              <a:t>La abejas la usan para hacer sus panales….</a:t>
            </a:r>
          </a:p>
          <a:p>
            <a:r>
              <a:rPr lang="es-ES" dirty="0"/>
              <a:t>La forma LDL o………………… contribuye a las enfermedades del corazón</a:t>
            </a:r>
          </a:p>
          <a:p>
            <a:r>
              <a:rPr lang="es-ES" dirty="0"/>
              <a:t>La mayor parte de los carbohidratos de la dieta, son convertidos en grasa antes de que sean utilizados para suministrar energía (verdadero-falso)</a:t>
            </a:r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24337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PROTEÌNAS 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Sus monómeros son los aminoácidos.</a:t>
            </a:r>
          </a:p>
          <a:p>
            <a:r>
              <a:rPr lang="es-AR" dirty="0"/>
              <a:t>Los </a:t>
            </a:r>
            <a:r>
              <a:rPr lang="es-AR" dirty="0">
                <a:solidFill>
                  <a:srgbClr val="FF0000"/>
                </a:solidFill>
              </a:rPr>
              <a:t>aa</a:t>
            </a:r>
            <a:r>
              <a:rPr lang="es-AR" dirty="0"/>
              <a:t> determinan la estructura tridimensional y función de la macromolécula.</a:t>
            </a:r>
          </a:p>
          <a:p>
            <a:r>
              <a:rPr lang="es-AR" dirty="0"/>
              <a:t>Hay aa hidrofílico e hidrofóbicos.</a:t>
            </a:r>
          </a:p>
          <a:p>
            <a:r>
              <a:rPr lang="es-AR" dirty="0"/>
              <a:t>Hay 20 aa esenciales que se combinan para formar miles de proteínas.</a:t>
            </a:r>
          </a:p>
          <a:p>
            <a:r>
              <a:rPr lang="es-AR" dirty="0"/>
              <a:t>Los aa difieren en: propiedades FQ (tamaño, solubilidad, carga eléctrica se debe por sus diferentes R)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Continuación de aa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La secuencia exacta de aa determina la función de la proteína (estructural, hormona etc.).</a:t>
            </a:r>
          </a:p>
          <a:p>
            <a:r>
              <a:rPr lang="es-AR" dirty="0"/>
              <a:t>Las secuencias confusas de aa son inútiles.</a:t>
            </a:r>
          </a:p>
          <a:p>
            <a:endParaRPr lang="es-E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3714752"/>
            <a:ext cx="7286676" cy="314324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Proteínas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AR" dirty="0">
              <a:solidFill>
                <a:srgbClr val="FF0000"/>
              </a:solidFill>
            </a:endParaRPr>
          </a:p>
          <a:p>
            <a:r>
              <a:rPr lang="es-AR" dirty="0"/>
              <a:t>Son biomoléculas compuestas de </a:t>
            </a:r>
            <a:r>
              <a:rPr lang="es-AR" dirty="0">
                <a:solidFill>
                  <a:srgbClr val="FF0000"/>
                </a:solidFill>
              </a:rPr>
              <a:t>CHON y S</a:t>
            </a:r>
          </a:p>
          <a:p>
            <a:r>
              <a:rPr lang="es-AR" dirty="0"/>
              <a:t>Tienen elevada masa molecular relativa.</a:t>
            </a:r>
          </a:p>
          <a:p>
            <a:r>
              <a:rPr lang="es-AR" dirty="0"/>
              <a:t>Son importantes porque tienen la responsabilidad de la mayor parte de las estructuras y las acciones vitales(R.Q. movimiento, etc.) de los organismos.</a:t>
            </a:r>
          </a:p>
          <a:p>
            <a:r>
              <a:rPr lang="es-AR" dirty="0"/>
              <a:t>Constituidas por largas cadenas polipeptìdicas que poseen una estructura tridimensional y una funciòn que son propias de cada una 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5570" y="44649"/>
            <a:ext cx="5723930" cy="631217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66915" name="Rectangle 3"/>
          <p:cNvSpPr>
            <a:spLocks/>
          </p:cNvSpPr>
          <p:nvPr/>
        </p:nvSpPr>
        <p:spPr bwMode="auto">
          <a:xfrm>
            <a:off x="1846213" y="6293197"/>
            <a:ext cx="5438180" cy="50899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/>
            <a:r>
              <a:rPr lang="en-US" sz="29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Hoefler Text" charset="0"/>
                <a:cs typeface="Hoefler Text" charset="0"/>
              </a:rPr>
              <a:t>Polimerización</a:t>
            </a:r>
            <a:r>
              <a:rPr lang="en-US" sz="29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Hoefler Text" charset="0"/>
                <a:cs typeface="Hoefler Text" charset="0"/>
              </a:rPr>
              <a:t> de </a:t>
            </a:r>
            <a:r>
              <a:rPr lang="en-US" sz="29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Hoefler Text" charset="0"/>
                <a:cs typeface="Hoefler Text" charset="0"/>
              </a:rPr>
              <a:t>Aminoácidos</a:t>
            </a:r>
            <a:endParaRPr lang="en-US" sz="29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ea typeface="Hoefler Text" charset="0"/>
              <a:cs typeface="Hoefler Text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0797" y="1385732"/>
            <a:ext cx="7813477" cy="539688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73058" name="Rectangle 2"/>
          <p:cNvSpPr>
            <a:spLocks/>
          </p:cNvSpPr>
          <p:nvPr/>
        </p:nvSpPr>
        <p:spPr bwMode="auto">
          <a:xfrm>
            <a:off x="892969" y="852785"/>
            <a:ext cx="1348383" cy="45541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>
              <a:tabLst>
                <a:tab pos="446469" algn="l"/>
                <a:tab pos="1360613" algn="l"/>
              </a:tabLst>
            </a:pPr>
            <a:r>
              <a:rPr lang="en-US" sz="2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Hoefler Text" charset="0"/>
                <a:cs typeface="Hoefler Text" charset="0"/>
              </a:rPr>
              <a:t>Primaria</a:t>
            </a:r>
            <a:endParaRPr lang="en-US" sz="25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ea typeface="Hoefler Text" charset="0"/>
              <a:cs typeface="Hoefler Text" charset="0"/>
            </a:endParaRPr>
          </a:p>
        </p:txBody>
      </p:sp>
      <p:sp>
        <p:nvSpPr>
          <p:cNvPr id="173059" name="Rectangle 3"/>
          <p:cNvSpPr>
            <a:spLocks/>
          </p:cNvSpPr>
          <p:nvPr/>
        </p:nvSpPr>
        <p:spPr bwMode="auto">
          <a:xfrm>
            <a:off x="2987824" y="930318"/>
            <a:ext cx="1735410" cy="45541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>
              <a:tabLst>
                <a:tab pos="446469" algn="l"/>
                <a:tab pos="1360613" algn="l"/>
              </a:tabLst>
            </a:pPr>
            <a:r>
              <a:rPr lang="en-US" sz="2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Hoefler Text" charset="0"/>
                <a:cs typeface="Hoefler Text" charset="0"/>
              </a:rPr>
              <a:t>Secundaria</a:t>
            </a:r>
            <a:endParaRPr lang="en-US" sz="25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ea typeface="Hoefler Text" charset="0"/>
              <a:cs typeface="Hoefler Text" charset="0"/>
            </a:endParaRPr>
          </a:p>
        </p:txBody>
      </p:sp>
      <p:sp>
        <p:nvSpPr>
          <p:cNvPr id="173060" name="Rectangle 4"/>
          <p:cNvSpPr>
            <a:spLocks/>
          </p:cNvSpPr>
          <p:nvPr/>
        </p:nvSpPr>
        <p:spPr bwMode="auto">
          <a:xfrm>
            <a:off x="5148064" y="930318"/>
            <a:ext cx="1348383" cy="45541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>
              <a:tabLst>
                <a:tab pos="446469" algn="l"/>
                <a:tab pos="1360613" algn="l"/>
              </a:tabLst>
            </a:pPr>
            <a:r>
              <a:rPr lang="en-US" sz="2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Hoefler Text" charset="0"/>
                <a:cs typeface="Hoefler Text" charset="0"/>
              </a:rPr>
              <a:t>Terciaria</a:t>
            </a:r>
            <a:endParaRPr lang="en-US" sz="25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ea typeface="Hoefler Text" charset="0"/>
              <a:cs typeface="Hoefler Text" charset="0"/>
            </a:endParaRPr>
          </a:p>
        </p:txBody>
      </p:sp>
      <p:sp>
        <p:nvSpPr>
          <p:cNvPr id="173061" name="Rectangle 5"/>
          <p:cNvSpPr>
            <a:spLocks/>
          </p:cNvSpPr>
          <p:nvPr/>
        </p:nvSpPr>
        <p:spPr bwMode="auto">
          <a:xfrm>
            <a:off x="6366867" y="937895"/>
            <a:ext cx="2759273" cy="45541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>
              <a:tabLst>
                <a:tab pos="446469" algn="l"/>
                <a:tab pos="1360613" algn="l"/>
              </a:tabLst>
            </a:pPr>
            <a:r>
              <a:rPr lang="en-US" sz="2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Hoefler Text" charset="0"/>
                <a:cs typeface="Hoefler Text" charset="0"/>
              </a:rPr>
              <a:t>Cuaternaria</a:t>
            </a:r>
            <a:endParaRPr lang="en-US" sz="25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ea typeface="Hoefler Text" charset="0"/>
              <a:cs typeface="Hoefler Text" charset="0"/>
            </a:endParaRPr>
          </a:p>
        </p:txBody>
      </p:sp>
      <p:sp>
        <p:nvSpPr>
          <p:cNvPr id="173062" name="Rectangle 6"/>
          <p:cNvSpPr>
            <a:spLocks/>
          </p:cNvSpPr>
          <p:nvPr/>
        </p:nvSpPr>
        <p:spPr bwMode="auto">
          <a:xfrm>
            <a:off x="4295180" y="1616274"/>
            <a:ext cx="6902648" cy="150911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ffectLst>
            <a:outerShdw dist="253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 marL="254487" indent="-254487">
              <a:spcBef>
                <a:spcPts val="1406"/>
              </a:spcBef>
              <a:buClr>
                <a:srgbClr val="7F007F"/>
              </a:buClr>
              <a:buSzPct val="129000"/>
              <a:buFont typeface="Hoefler Text" charset="0"/>
              <a:buChar char="•"/>
            </a:pPr>
            <a:endParaRPr lang="en-US" sz="3100" dirty="0">
              <a:solidFill>
                <a:srgbClr val="000000"/>
              </a:solidFill>
              <a:ea typeface="Hoefler Text" charset="0"/>
              <a:cs typeface="Hoefler Text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1071835" y="116632"/>
            <a:ext cx="699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NIVELES DE ORGANIZACIÓN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939267" y="3125391"/>
            <a:ext cx="1072893" cy="5196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939267" y="3125391"/>
            <a:ext cx="1072893" cy="51963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6804248" y="3125391"/>
            <a:ext cx="1080120" cy="40657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563888" y="3125391"/>
            <a:ext cx="1003647" cy="81315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wip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1"/>
          <p:cNvSpPr>
            <a:spLocks noGrp="1" noChangeArrowheads="1"/>
          </p:cNvSpPr>
          <p:nvPr>
            <p:ph type="title"/>
          </p:nvPr>
        </p:nvSpPr>
        <p:spPr>
          <a:xfrm>
            <a:off x="285719" y="348258"/>
            <a:ext cx="6090077" cy="1303734"/>
          </a:xfrm>
          <a:ln/>
        </p:spPr>
        <p:txBody>
          <a:bodyPr/>
          <a:lstStyle/>
          <a:p>
            <a:r>
              <a:rPr lang="en-US" b="0" dirty="0" err="1"/>
              <a:t>Proteínas</a:t>
            </a:r>
            <a:endParaRPr lang="en-US" b="0" dirty="0">
              <a:ea typeface="Heiti SC Light" charset="0"/>
              <a:cs typeface="Heiti SC Light" charset="0"/>
            </a:endParaRPr>
          </a:p>
        </p:txBody>
      </p:sp>
      <p:sp>
        <p:nvSpPr>
          <p:cNvPr id="174082" name="Rectangle 2"/>
          <p:cNvSpPr>
            <a:spLocks/>
          </p:cNvSpPr>
          <p:nvPr/>
        </p:nvSpPr>
        <p:spPr bwMode="auto">
          <a:xfrm>
            <a:off x="276821" y="2830711"/>
            <a:ext cx="6902648" cy="522386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ffectLst>
            <a:outerShdw dist="253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 marL="254487" indent="-254487">
              <a:spcBef>
                <a:spcPts val="1406"/>
              </a:spcBef>
              <a:buClr>
                <a:srgbClr val="7F007F"/>
              </a:buClr>
              <a:buSzPct val="129000"/>
              <a:buFont typeface="Hoefler Text" charset="0"/>
              <a:buChar char="•"/>
            </a:pPr>
            <a:r>
              <a:rPr lang="en-US" sz="3000" dirty="0" err="1">
                <a:solidFill>
                  <a:srgbClr val="000000"/>
                </a:solidFill>
                <a:ea typeface="Hoefler Text" charset="0"/>
                <a:cs typeface="Hoefler Text" charset="0"/>
              </a:rPr>
              <a:t>Estructura</a:t>
            </a:r>
            <a:r>
              <a:rPr lang="en-US" sz="3000" dirty="0">
                <a:solidFill>
                  <a:srgbClr val="000000"/>
                </a:solidFill>
                <a:ea typeface="Hoefler Text" charset="0"/>
                <a:cs typeface="Hoefler Text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Hoefler Text" charset="0"/>
                <a:cs typeface="Hoefler Text" charset="0"/>
              </a:rPr>
              <a:t>Primaria</a:t>
            </a:r>
            <a:endParaRPr lang="en-US" sz="3000" dirty="0">
              <a:solidFill>
                <a:srgbClr val="000000"/>
              </a:solidFill>
              <a:ea typeface="Hoefler Text" charset="0"/>
              <a:cs typeface="Hoefler Text" charset="0"/>
            </a:endParaRPr>
          </a:p>
          <a:p>
            <a:pPr marL="254487" indent="-254487">
              <a:spcBef>
                <a:spcPts val="1406"/>
              </a:spcBef>
              <a:buSzPct val="129000"/>
              <a:buFont typeface="Hoefler Text" charset="0"/>
              <a:buChar char="•"/>
            </a:pPr>
            <a:r>
              <a:rPr lang="en-US" sz="2700" dirty="0" err="1">
                <a:ea typeface="Hoefler Text" charset="0"/>
                <a:cs typeface="Hoefler Text" charset="0"/>
              </a:rPr>
              <a:t>Cadena</a:t>
            </a:r>
            <a:r>
              <a:rPr lang="en-US" sz="2700" dirty="0">
                <a:ea typeface="Hoefler Text" charset="0"/>
                <a:cs typeface="Hoefler Text" charset="0"/>
              </a:rPr>
              <a:t> de </a:t>
            </a:r>
            <a:r>
              <a:rPr lang="en-US" sz="2700" dirty="0" err="1">
                <a:ea typeface="Hoefler Text" charset="0"/>
                <a:cs typeface="Hoefler Text" charset="0"/>
              </a:rPr>
              <a:t>aminoácidos</a:t>
            </a:r>
            <a:endParaRPr lang="en-US" sz="2700" dirty="0">
              <a:ea typeface="Hoefler Text" charset="0"/>
              <a:cs typeface="Hoefler Text" charset="0"/>
            </a:endParaRPr>
          </a:p>
        </p:txBody>
      </p:sp>
      <p:pic>
        <p:nvPicPr>
          <p:cNvPr id="1740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09" y="89297"/>
            <a:ext cx="4071967" cy="6670477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1"/>
          <p:cNvSpPr>
            <a:spLocks noGrp="1" noChangeArrowheads="1"/>
          </p:cNvSpPr>
          <p:nvPr>
            <p:ph type="title"/>
          </p:nvPr>
        </p:nvSpPr>
        <p:spPr>
          <a:xfrm>
            <a:off x="357157" y="348258"/>
            <a:ext cx="4000529" cy="1303734"/>
          </a:xfrm>
          <a:ln/>
        </p:spPr>
        <p:txBody>
          <a:bodyPr/>
          <a:lstStyle/>
          <a:p>
            <a:r>
              <a:rPr lang="en-US" b="0" dirty="0" err="1"/>
              <a:t>Proteínas</a:t>
            </a:r>
            <a:endParaRPr lang="en-US" b="0" dirty="0">
              <a:ea typeface="Heiti SC Light" charset="0"/>
              <a:cs typeface="Heiti SC Light" charset="0"/>
            </a:endParaRPr>
          </a:p>
        </p:txBody>
      </p:sp>
      <p:sp>
        <p:nvSpPr>
          <p:cNvPr id="175106" name="Rectangle 2"/>
          <p:cNvSpPr>
            <a:spLocks/>
          </p:cNvSpPr>
          <p:nvPr/>
        </p:nvSpPr>
        <p:spPr bwMode="auto">
          <a:xfrm>
            <a:off x="5375672" y="1294805"/>
            <a:ext cx="6902648" cy="150911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ffectLst>
            <a:outerShdw dist="253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 marL="254487" indent="-254487">
              <a:spcBef>
                <a:spcPts val="1406"/>
              </a:spcBef>
              <a:buClr>
                <a:srgbClr val="7F007F"/>
              </a:buClr>
              <a:buSzPct val="129000"/>
              <a:buFont typeface="Hoefler Text" charset="0"/>
              <a:buChar char="•"/>
            </a:pPr>
            <a:r>
              <a:rPr lang="en-US" sz="3100" dirty="0">
                <a:solidFill>
                  <a:srgbClr val="000000"/>
                </a:solidFill>
                <a:ea typeface="Hoefler Text" charset="0"/>
                <a:cs typeface="Hoefler Text" charset="0"/>
              </a:rPr>
              <a:t>Fosfolípidos</a:t>
            </a:r>
          </a:p>
        </p:txBody>
      </p:sp>
      <p:pic>
        <p:nvPicPr>
          <p:cNvPr id="1751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3071" y="-8930"/>
            <a:ext cx="3875484" cy="6872511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75108" name="Rectangle 4"/>
          <p:cNvSpPr>
            <a:spLocks/>
          </p:cNvSpPr>
          <p:nvPr/>
        </p:nvSpPr>
        <p:spPr bwMode="auto">
          <a:xfrm>
            <a:off x="276821" y="2830711"/>
            <a:ext cx="6902648" cy="522386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ffectLst>
            <a:outerShdw dist="253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 marL="254487" indent="-254487">
              <a:spcBef>
                <a:spcPts val="1406"/>
              </a:spcBef>
              <a:buClr>
                <a:srgbClr val="7F007F"/>
              </a:buClr>
              <a:buSzPct val="129000"/>
              <a:buFont typeface="Hoefler Text" charset="0"/>
              <a:buChar char="•"/>
            </a:pPr>
            <a:r>
              <a:rPr lang="en-US" sz="3000" dirty="0" err="1">
                <a:solidFill>
                  <a:srgbClr val="000000"/>
                </a:solidFill>
                <a:ea typeface="Hoefler Text" charset="0"/>
                <a:cs typeface="Hoefler Text" charset="0"/>
              </a:rPr>
              <a:t>Estructura</a:t>
            </a:r>
            <a:r>
              <a:rPr lang="en-US" sz="3000" dirty="0">
                <a:solidFill>
                  <a:srgbClr val="000000"/>
                </a:solidFill>
                <a:ea typeface="Hoefler Text" charset="0"/>
                <a:cs typeface="Hoefler Text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Hoefler Text" charset="0"/>
                <a:cs typeface="Hoefler Text" charset="0"/>
              </a:rPr>
              <a:t>Secundaria</a:t>
            </a:r>
            <a:endParaRPr lang="en-US" sz="3000" dirty="0">
              <a:solidFill>
                <a:srgbClr val="000000"/>
              </a:solidFill>
              <a:ea typeface="Hoefler Text" charset="0"/>
              <a:cs typeface="Hoefler Text" charset="0"/>
            </a:endParaRPr>
          </a:p>
          <a:p>
            <a:pPr marL="254487" indent="-254487">
              <a:spcBef>
                <a:spcPts val="1406"/>
              </a:spcBef>
              <a:buSzPct val="129000"/>
              <a:buFont typeface="Hoefler Text" charset="0"/>
              <a:buChar char="•"/>
            </a:pPr>
            <a:r>
              <a:rPr lang="en-US" sz="2700" dirty="0">
                <a:ea typeface="Hoefler Text" charset="0"/>
                <a:cs typeface="Hoefler Text" charset="0"/>
              </a:rPr>
              <a:t>Alpha </a:t>
            </a:r>
            <a:r>
              <a:rPr lang="en-US" sz="2700" dirty="0" err="1">
                <a:ea typeface="Hoefler Text" charset="0"/>
                <a:cs typeface="Hoefler Text" charset="0"/>
              </a:rPr>
              <a:t>hélice</a:t>
            </a:r>
            <a:endParaRPr lang="en-US" sz="2700" dirty="0">
              <a:ea typeface="Hoefler Text" charset="0"/>
              <a:cs typeface="Hoefler Text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627563" cy="247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68960"/>
            <a:ext cx="3322637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068960"/>
            <a:ext cx="3724275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508104" y="476672"/>
            <a:ext cx="26642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/>
              <a:t>ESTRUCTURA SECUNDARIA</a:t>
            </a:r>
          </a:p>
          <a:p>
            <a:pPr algn="ctr"/>
            <a:endParaRPr lang="es-ES" sz="3200" dirty="0"/>
          </a:p>
          <a:p>
            <a:pPr algn="ctr"/>
            <a:r>
              <a:rPr lang="es-ES" sz="3200" dirty="0"/>
              <a:t>HOJA PLEGADA</a:t>
            </a:r>
          </a:p>
        </p:txBody>
      </p:sp>
    </p:spTree>
    <p:extLst>
      <p:ext uri="{BB962C8B-B14F-4D97-AF65-F5344CB8AC3E}">
        <p14:creationId xmlns:p14="http://schemas.microsoft.com/office/powerpoint/2010/main" val="36592276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1"/>
          <p:cNvSpPr>
            <a:spLocks noGrp="1" noChangeArrowheads="1"/>
          </p:cNvSpPr>
          <p:nvPr>
            <p:ph type="title"/>
          </p:nvPr>
        </p:nvSpPr>
        <p:spPr>
          <a:xfrm>
            <a:off x="-1973461" y="348258"/>
            <a:ext cx="7483078" cy="1303734"/>
          </a:xfrm>
          <a:ln/>
        </p:spPr>
        <p:txBody>
          <a:bodyPr/>
          <a:lstStyle/>
          <a:p>
            <a:r>
              <a:rPr lang="en-US" b="0"/>
              <a:t>Proteínas</a:t>
            </a:r>
            <a:endParaRPr lang="en-US" b="0">
              <a:ea typeface="Heiti SC Light" charset="0"/>
              <a:cs typeface="Heiti SC Light" charset="0"/>
            </a:endParaRPr>
          </a:p>
        </p:txBody>
      </p:sp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64719"/>
            <a:ext cx="5831086" cy="342007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77155" name="Rectangle 3"/>
          <p:cNvSpPr>
            <a:spLocks/>
          </p:cNvSpPr>
          <p:nvPr/>
        </p:nvSpPr>
        <p:spPr bwMode="auto">
          <a:xfrm>
            <a:off x="598289" y="2357438"/>
            <a:ext cx="6902648" cy="150911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ffectLst>
            <a:outerShdw dist="253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 marL="254487" indent="-254487">
              <a:spcBef>
                <a:spcPts val="1406"/>
              </a:spcBef>
              <a:buClr>
                <a:srgbClr val="7F007F"/>
              </a:buClr>
              <a:buSzPct val="129000"/>
              <a:buFont typeface="Hoefler Text" charset="0"/>
              <a:buChar char="•"/>
            </a:pPr>
            <a:r>
              <a:rPr lang="en-US" sz="3100" dirty="0" err="1">
                <a:solidFill>
                  <a:srgbClr val="000000"/>
                </a:solidFill>
                <a:ea typeface="Hoefler Text" charset="0"/>
                <a:cs typeface="Hoefler Text" charset="0"/>
              </a:rPr>
              <a:t>Estructura</a:t>
            </a:r>
            <a:r>
              <a:rPr lang="en-US" sz="3100" dirty="0">
                <a:solidFill>
                  <a:srgbClr val="000000"/>
                </a:solidFill>
                <a:ea typeface="Hoefler Text" charset="0"/>
                <a:cs typeface="Hoefler Text" charset="0"/>
              </a:rPr>
              <a:t> </a:t>
            </a:r>
            <a:r>
              <a:rPr lang="en-US" sz="3100" dirty="0" err="1">
                <a:solidFill>
                  <a:srgbClr val="000000"/>
                </a:solidFill>
                <a:ea typeface="Hoefler Text" charset="0"/>
                <a:cs typeface="Hoefler Text" charset="0"/>
              </a:rPr>
              <a:t>Terciaria</a:t>
            </a:r>
            <a:endParaRPr lang="en-US" sz="3100" dirty="0">
              <a:solidFill>
                <a:srgbClr val="000000"/>
              </a:solidFill>
              <a:ea typeface="Hoefler Text" charset="0"/>
              <a:cs typeface="Hoefler Text" charset="0"/>
            </a:endParaRPr>
          </a:p>
        </p:txBody>
      </p:sp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6465" y="0"/>
            <a:ext cx="4576465" cy="413444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1"/>
          <p:cNvSpPr>
            <a:spLocks noGrp="1" noChangeArrowheads="1"/>
          </p:cNvSpPr>
          <p:nvPr>
            <p:ph type="title"/>
          </p:nvPr>
        </p:nvSpPr>
        <p:spPr>
          <a:xfrm>
            <a:off x="-2143125" y="330399"/>
            <a:ext cx="7483078" cy="1303734"/>
          </a:xfrm>
          <a:ln/>
        </p:spPr>
        <p:txBody>
          <a:bodyPr/>
          <a:lstStyle/>
          <a:p>
            <a:r>
              <a:rPr lang="en-US" b="0"/>
              <a:t>Proteínas</a:t>
            </a:r>
            <a:endParaRPr lang="en-US" b="0">
              <a:ea typeface="Heiti SC Light" charset="0"/>
              <a:cs typeface="Heiti SC Light" charset="0"/>
            </a:endParaRPr>
          </a:p>
        </p:txBody>
      </p:sp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17181" y="53578"/>
            <a:ext cx="5589984" cy="4884539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78179" name="Rectangle 3"/>
          <p:cNvSpPr>
            <a:spLocks/>
          </p:cNvSpPr>
          <p:nvPr/>
        </p:nvSpPr>
        <p:spPr bwMode="auto">
          <a:xfrm>
            <a:off x="5054203" y="5277445"/>
            <a:ext cx="4071938" cy="177700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  <a:effectLst>
            <a:outerShdw dist="25399" dir="2700000" algn="ctr" rotWithShape="0">
              <a:schemeClr val="bg2">
                <a:alpha val="75000"/>
              </a:schemeClr>
            </a:outerShdw>
          </a:effectLst>
        </p:spPr>
        <p:txBody>
          <a:bodyPr lIns="0" tIns="0" rIns="0" bIns="0"/>
          <a:lstStyle/>
          <a:p>
            <a:pPr marL="254487" indent="-254487">
              <a:spcBef>
                <a:spcPts val="1406"/>
              </a:spcBef>
              <a:buClr>
                <a:srgbClr val="7F007F"/>
              </a:buClr>
              <a:buSzPct val="129000"/>
              <a:buFont typeface="Hoefler Text" charset="0"/>
              <a:buChar char="•"/>
            </a:pPr>
            <a:r>
              <a:rPr lang="en-US" sz="2900" dirty="0" err="1">
                <a:solidFill>
                  <a:srgbClr val="000000"/>
                </a:solidFill>
                <a:ea typeface="Hoefler Text" charset="0"/>
                <a:cs typeface="Hoefler Text" charset="0"/>
              </a:rPr>
              <a:t>Estructura</a:t>
            </a:r>
            <a:r>
              <a:rPr lang="en-US" sz="2900" dirty="0">
                <a:solidFill>
                  <a:srgbClr val="000000"/>
                </a:solidFill>
                <a:ea typeface="Hoefler Text" charset="0"/>
                <a:cs typeface="Hoefler Text" charset="0"/>
              </a:rPr>
              <a:t> </a:t>
            </a:r>
            <a:r>
              <a:rPr lang="en-US" sz="2900" dirty="0" err="1">
                <a:solidFill>
                  <a:srgbClr val="000000"/>
                </a:solidFill>
                <a:ea typeface="Hoefler Text" charset="0"/>
                <a:cs typeface="Hoefler Text" charset="0"/>
              </a:rPr>
              <a:t>Cuaternaria</a:t>
            </a:r>
            <a:r>
              <a:rPr lang="en-US" sz="2900" dirty="0">
                <a:solidFill>
                  <a:srgbClr val="000000"/>
                </a:solidFill>
                <a:ea typeface="Hoefler Text" charset="0"/>
                <a:cs typeface="Hoefler Text" charset="0"/>
              </a:rPr>
              <a:t> de </a:t>
            </a:r>
            <a:r>
              <a:rPr lang="en-US" sz="2900" dirty="0" err="1">
                <a:solidFill>
                  <a:srgbClr val="000000"/>
                </a:solidFill>
                <a:ea typeface="Hoefler Text" charset="0"/>
                <a:cs typeface="Hoefler Text" charset="0"/>
              </a:rPr>
              <a:t>Hemoglobina</a:t>
            </a:r>
            <a:endParaRPr lang="en-US" sz="2900" dirty="0">
              <a:solidFill>
                <a:srgbClr val="000000"/>
              </a:solidFill>
              <a:ea typeface="Hoefler Text" charset="0"/>
              <a:cs typeface="Hoefler Text" charset="0"/>
            </a:endParaRPr>
          </a:p>
        </p:txBody>
      </p:sp>
      <p:pic>
        <p:nvPicPr>
          <p:cNvPr id="1781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79031"/>
            <a:ext cx="4752826" cy="3178969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Funciones: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Enzimas</a:t>
            </a:r>
          </a:p>
          <a:p>
            <a:r>
              <a:rPr lang="es-AR" dirty="0"/>
              <a:t>Estructural (elastina dan elasticidad a la piel)</a:t>
            </a:r>
          </a:p>
          <a:p>
            <a:r>
              <a:rPr lang="es-AR" dirty="0"/>
              <a:t>Queratina proteína del pelo, cuernos, garras, seda, tela de araña.</a:t>
            </a:r>
          </a:p>
          <a:p>
            <a:r>
              <a:rPr lang="es-AR" dirty="0"/>
              <a:t>Almacena energía (albúmina, caseína)</a:t>
            </a:r>
          </a:p>
          <a:p>
            <a:r>
              <a:rPr lang="es-AR" dirty="0"/>
              <a:t>Transportadora (hemoglobina)</a:t>
            </a:r>
          </a:p>
          <a:p>
            <a:r>
              <a:rPr lang="es-AR" dirty="0"/>
              <a:t>Movimiento celular (proteína de los músculos)</a:t>
            </a:r>
          </a:p>
          <a:p>
            <a:r>
              <a:rPr lang="es-AR" dirty="0"/>
              <a:t>Hormonas (insulina, crecimiento)</a:t>
            </a:r>
          </a:p>
          <a:p>
            <a:r>
              <a:rPr lang="es-AR" dirty="0"/>
              <a:t>Anticuerpos.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15EB439-735A-419A-88D2-2A4A10CA3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Repaso</a:t>
            </a:r>
            <a:r>
              <a:rPr lang="en-US" dirty="0"/>
              <a:t> </a:t>
            </a:r>
            <a:r>
              <a:rPr lang="en-US" dirty="0" err="1"/>
              <a:t>proteinas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339D04F4-CEF0-4A92-957D-7E5462E11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 </a:t>
            </a:r>
            <a:r>
              <a:rPr lang="en-US" dirty="0" err="1"/>
              <a:t>unidades</a:t>
            </a:r>
            <a:r>
              <a:rPr lang="en-US" dirty="0"/>
              <a:t> que </a:t>
            </a:r>
            <a:r>
              <a:rPr lang="en-US" dirty="0" err="1"/>
              <a:t>componen</a:t>
            </a:r>
            <a:r>
              <a:rPr lang="en-US" dirty="0"/>
              <a:t>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 smtClean="0"/>
              <a:t>proteínas</a:t>
            </a:r>
            <a:r>
              <a:rPr lang="en-US" dirty="0" smtClean="0"/>
              <a:t>  </a:t>
            </a:r>
            <a:r>
              <a:rPr lang="en-US" dirty="0"/>
              <a:t>se </a:t>
            </a:r>
            <a:r>
              <a:rPr lang="en-US" dirty="0" err="1"/>
              <a:t>llaman</a:t>
            </a:r>
            <a:r>
              <a:rPr lang="en-US" dirty="0"/>
              <a:t>…………………………..</a:t>
            </a:r>
          </a:p>
          <a:p>
            <a:r>
              <a:rPr lang="en-US" dirty="0"/>
              <a:t>La </a:t>
            </a:r>
            <a:r>
              <a:rPr lang="en-US" dirty="0" err="1"/>
              <a:t>secuencia</a:t>
            </a:r>
            <a:r>
              <a:rPr lang="en-US" dirty="0"/>
              <a:t> de las </a:t>
            </a:r>
            <a:r>
              <a:rPr lang="en-US" dirty="0" err="1"/>
              <a:t>unidades</a:t>
            </a:r>
            <a:r>
              <a:rPr lang="en-US" dirty="0"/>
              <a:t> de </a:t>
            </a:r>
            <a:r>
              <a:rPr lang="en-US" dirty="0" err="1"/>
              <a:t>las</a:t>
            </a:r>
            <a:r>
              <a:rPr lang="en-US" dirty="0"/>
              <a:t> </a:t>
            </a:r>
            <a:r>
              <a:rPr lang="en-US" dirty="0" err="1" smtClean="0"/>
              <a:t>proteínas</a:t>
            </a:r>
            <a:r>
              <a:rPr lang="en-US" dirty="0" smtClean="0"/>
              <a:t> </a:t>
            </a:r>
            <a:r>
              <a:rPr lang="en-US" dirty="0"/>
              <a:t>se llama </a:t>
            </a:r>
            <a:r>
              <a:rPr lang="en-US" dirty="0" err="1"/>
              <a:t>estructura</a:t>
            </a:r>
            <a:r>
              <a:rPr lang="en-US" dirty="0"/>
              <a:t>……………….</a:t>
            </a:r>
          </a:p>
          <a:p>
            <a:r>
              <a:rPr lang="en-US" dirty="0"/>
              <a:t>Dos </a:t>
            </a:r>
            <a:r>
              <a:rPr lang="en-US" dirty="0" err="1"/>
              <a:t>configuraciones</a:t>
            </a:r>
            <a:r>
              <a:rPr lang="en-US" dirty="0"/>
              <a:t> </a:t>
            </a:r>
            <a:r>
              <a:rPr lang="en-US" dirty="0" err="1"/>
              <a:t>normales</a:t>
            </a:r>
            <a:r>
              <a:rPr lang="en-US" dirty="0"/>
              <a:t> de la </a:t>
            </a:r>
            <a:r>
              <a:rPr lang="en-US" dirty="0" err="1"/>
              <a:t>estructura</a:t>
            </a:r>
            <a:r>
              <a:rPr lang="en-US" dirty="0"/>
              <a:t> </a:t>
            </a:r>
            <a:r>
              <a:rPr lang="en-US" dirty="0" err="1"/>
              <a:t>secundaria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 smtClean="0"/>
              <a:t>proteína</a:t>
            </a:r>
            <a:r>
              <a:rPr lang="en-US" dirty="0" smtClean="0"/>
              <a:t> </a:t>
            </a:r>
            <a:r>
              <a:rPr lang="en-US" dirty="0"/>
              <a:t>son……</a:t>
            </a:r>
          </a:p>
          <a:p>
            <a:r>
              <a:rPr lang="en-US" dirty="0" err="1"/>
              <a:t>Cuando</a:t>
            </a:r>
            <a:r>
              <a:rPr lang="en-US" dirty="0"/>
              <a:t> se </a:t>
            </a:r>
            <a:r>
              <a:rPr lang="en-US" dirty="0" err="1"/>
              <a:t>destruye</a:t>
            </a:r>
            <a:r>
              <a:rPr lang="en-US" dirty="0"/>
              <a:t> la </a:t>
            </a:r>
            <a:r>
              <a:rPr lang="en-US" dirty="0" err="1"/>
              <a:t>estructura</a:t>
            </a:r>
            <a:r>
              <a:rPr lang="en-US" dirty="0"/>
              <a:t> </a:t>
            </a:r>
            <a:r>
              <a:rPr lang="en-US" dirty="0" err="1"/>
              <a:t>secundaria</a:t>
            </a:r>
            <a:r>
              <a:rPr lang="en-US" dirty="0"/>
              <a:t>, </a:t>
            </a:r>
            <a:r>
              <a:rPr lang="en-US" dirty="0" err="1"/>
              <a:t>terciaria</a:t>
            </a:r>
            <a:r>
              <a:rPr lang="en-US" dirty="0"/>
              <a:t> o </a:t>
            </a:r>
            <a:r>
              <a:rPr lang="en-US" dirty="0" err="1"/>
              <a:t>cuaternaria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 smtClean="0"/>
              <a:t>proteína</a:t>
            </a:r>
            <a:r>
              <a:rPr lang="en-US" dirty="0"/>
              <a:t>, se dice que </a:t>
            </a:r>
            <a:r>
              <a:rPr lang="en-US" dirty="0" err="1"/>
              <a:t>esta</a:t>
            </a:r>
            <a:r>
              <a:rPr lang="en-US" dirty="0"/>
              <a:t> se……….</a:t>
            </a:r>
          </a:p>
        </p:txBody>
      </p:sp>
    </p:spTree>
    <p:extLst>
      <p:ext uri="{BB962C8B-B14F-4D97-AF65-F5344CB8AC3E}">
        <p14:creationId xmlns:p14="http://schemas.microsoft.com/office/powerpoint/2010/main" val="28801237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Ácidos nucleicos: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Polímeros resultantes de la polimerización de un monómero denominado </a:t>
            </a:r>
            <a:r>
              <a:rPr lang="es-AR" b="1" dirty="0">
                <a:solidFill>
                  <a:srgbClr val="FF0000"/>
                </a:solidFill>
              </a:rPr>
              <a:t>nucleótidos.</a:t>
            </a:r>
          </a:p>
          <a:p>
            <a:endParaRPr lang="es-AR" b="1" dirty="0">
              <a:solidFill>
                <a:srgbClr val="FF0000"/>
              </a:solidFill>
            </a:endParaRPr>
          </a:p>
          <a:p>
            <a:endParaRPr lang="es-ES" b="1" dirty="0">
              <a:solidFill>
                <a:srgbClr val="FF0000"/>
              </a:solidFill>
            </a:endParaRPr>
          </a:p>
        </p:txBody>
      </p:sp>
      <p:pic>
        <p:nvPicPr>
          <p:cNvPr id="6" name="Picture 2" descr="C:\Documents and Settings\BROUCHY\Mis documentos\Mis imágenes\puerbsa 3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0629" y="2928934"/>
            <a:ext cx="6930329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Cont. nucleótidos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Los nucleótidos se pueden unirse entre sí formando los polímeros de los ácidos nucleicos que pueden ser ADN y ARN.</a:t>
            </a:r>
          </a:p>
          <a:p>
            <a:r>
              <a:rPr lang="es-AR" dirty="0"/>
              <a:t>Los nucleótidos se unen entre sí mediante un enlace covalente </a:t>
            </a:r>
            <a:r>
              <a:rPr lang="es-AR" dirty="0">
                <a:solidFill>
                  <a:srgbClr val="FF0000"/>
                </a:solidFill>
              </a:rPr>
              <a:t>unión fosfodiéster.</a:t>
            </a:r>
          </a:p>
          <a:p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Rectangle 1"/>
          <p:cNvSpPr>
            <a:spLocks noGrp="1" noChangeArrowheads="1"/>
          </p:cNvSpPr>
          <p:nvPr>
            <p:ph type="title"/>
          </p:nvPr>
        </p:nvSpPr>
        <p:spPr>
          <a:xfrm>
            <a:off x="133945" y="169664"/>
            <a:ext cx="3652242" cy="1303734"/>
          </a:xfrm>
          <a:ln/>
        </p:spPr>
        <p:txBody>
          <a:bodyPr/>
          <a:lstStyle/>
          <a:p>
            <a:pPr algn="l"/>
            <a:r>
              <a:rPr lang="en-US" b="0"/>
              <a:t>Ácidos Nucleicos</a:t>
            </a:r>
            <a:endParaRPr lang="en-US" b="0">
              <a:ea typeface="Heiti SC Light" charset="0"/>
              <a:cs typeface="Heiti SC Light" charset="0"/>
            </a:endParaRPr>
          </a:p>
        </p:txBody>
      </p:sp>
      <p:sp>
        <p:nvSpPr>
          <p:cNvPr id="187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62508" y="1937742"/>
            <a:ext cx="5982891" cy="4750594"/>
          </a:xfrm>
          <a:ln/>
        </p:spPr>
        <p:txBody>
          <a:bodyPr lIns="64291" tIns="32146" rIns="64291" bIns="32146"/>
          <a:lstStyle/>
          <a:p>
            <a:pPr marL="467676">
              <a:lnSpc>
                <a:spcPct val="90000"/>
              </a:lnSpc>
              <a:buSzPct val="139000"/>
              <a:buBlip>
                <a:blip r:embed="rId2"/>
              </a:buBlip>
            </a:pPr>
            <a:r>
              <a:rPr lang="en-US" b="1" dirty="0"/>
              <a:t>Nucleótidos</a:t>
            </a:r>
            <a:endParaRPr lang="en-US" b="1" dirty="0">
              <a:ea typeface="Songti SC Bold" charset="0"/>
              <a:cs typeface="Songti SC Bold" charset="0"/>
            </a:endParaRPr>
          </a:p>
          <a:p>
            <a:pPr marL="775739" lvl="1">
              <a:lnSpc>
                <a:spcPct val="90000"/>
              </a:lnSpc>
              <a:buSzPct val="155000"/>
              <a:buBlip>
                <a:blip r:embed="rId3"/>
              </a:buBlip>
            </a:pPr>
            <a:r>
              <a:rPr lang="en-US" b="1" dirty="0"/>
              <a:t> Base </a:t>
            </a:r>
            <a:r>
              <a:rPr lang="en-US" b="1" dirty="0" err="1"/>
              <a:t>nitrogenada</a:t>
            </a:r>
            <a:r>
              <a:rPr lang="en-US" b="1" dirty="0"/>
              <a:t> + </a:t>
            </a:r>
            <a:r>
              <a:rPr lang="en-US" b="1" dirty="0" err="1"/>
              <a:t>azúcar</a:t>
            </a:r>
            <a:r>
              <a:rPr lang="en-US" b="1" dirty="0"/>
              <a:t> + </a:t>
            </a:r>
            <a:r>
              <a:rPr lang="en-US" b="1" dirty="0" err="1"/>
              <a:t>fosfato</a:t>
            </a:r>
            <a:endParaRPr lang="en-US" b="1" dirty="0">
              <a:ea typeface="Songti SC Bold" charset="0"/>
              <a:cs typeface="Songti SC Bold" charset="0"/>
            </a:endParaRPr>
          </a:p>
        </p:txBody>
      </p:sp>
      <p:pic>
        <p:nvPicPr>
          <p:cNvPr id="1873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78906" y="285728"/>
            <a:ext cx="3045023" cy="185738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739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133946"/>
            <a:ext cx="2928958" cy="6584529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739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62883" y="3250406"/>
            <a:ext cx="2837408" cy="2125266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739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9481" y="3250406"/>
            <a:ext cx="2933402" cy="2196703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7399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94137" y="5500688"/>
            <a:ext cx="1227832" cy="119657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7400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55914" y="5496223"/>
            <a:ext cx="1112863" cy="119657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357166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AR" dirty="0"/>
              <a:t>Nucleótidos de importancia</a:t>
            </a:r>
            <a:br>
              <a:rPr lang="es-AR" dirty="0"/>
            </a:br>
            <a:r>
              <a:rPr lang="es-AR" dirty="0"/>
              <a:t>biológica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>
                <a:solidFill>
                  <a:srgbClr val="FF0000"/>
                </a:solidFill>
              </a:rPr>
              <a:t>ATP</a:t>
            </a:r>
            <a:r>
              <a:rPr lang="es-AR" dirty="0"/>
              <a:t> actúa como intermediario en las reacciones metabólicas en que se libera o consume energía.</a:t>
            </a:r>
          </a:p>
          <a:p>
            <a:pPr>
              <a:buNone/>
            </a:pPr>
            <a:endParaRPr lang="es-AR" dirty="0"/>
          </a:p>
          <a:p>
            <a:r>
              <a:rPr lang="es-AR" dirty="0"/>
              <a:t>Ej.  ATP + H2O =  ADP + Pi + Energía</a:t>
            </a:r>
          </a:p>
          <a:p>
            <a:pPr>
              <a:buNone/>
            </a:pPr>
            <a:r>
              <a:rPr lang="es-AR" dirty="0"/>
              <a:t>         ADP + H2O = AMP + Pi + Energía.</a:t>
            </a:r>
          </a:p>
          <a:p>
            <a:pPr>
              <a:buNone/>
            </a:pPr>
            <a:endParaRPr lang="es-AR" dirty="0"/>
          </a:p>
          <a:p>
            <a:r>
              <a:rPr lang="es-AR" dirty="0">
                <a:solidFill>
                  <a:srgbClr val="FF0000"/>
                </a:solidFill>
              </a:rPr>
              <a:t>AMP cíclico </a:t>
            </a:r>
            <a:r>
              <a:rPr lang="es-AR" dirty="0"/>
              <a:t>actúa como segundo mensajero en la recepción de señales por parte de la célula.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dirty="0"/>
              <a:t>Coenzimas derivadas de nucleótidos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Son sustancias orgánicas no proteicas que han de intervenir en las reacciones químicas catalizadas por enzimas para que estas puedan realizar su función. </a:t>
            </a:r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/>
              <a:t>Grupos:</a:t>
            </a:r>
          </a:p>
          <a:p>
            <a:r>
              <a:rPr lang="es-AR" dirty="0">
                <a:solidFill>
                  <a:srgbClr val="C00000"/>
                </a:solidFill>
              </a:rPr>
              <a:t>Flavín nucleótidos: </a:t>
            </a:r>
            <a:r>
              <a:rPr lang="es-AR" dirty="0"/>
              <a:t>son nucleótidos que tienen una base nitrogenada flavina.</a:t>
            </a:r>
          </a:p>
          <a:p>
            <a:pPr>
              <a:buNone/>
            </a:pPr>
            <a:r>
              <a:rPr lang="es-AR" dirty="0"/>
              <a:t>                         </a:t>
            </a:r>
            <a:r>
              <a:rPr lang="es-AR" dirty="0">
                <a:solidFill>
                  <a:srgbClr val="92D050"/>
                </a:solidFill>
              </a:rPr>
              <a:t>FMN</a:t>
            </a:r>
          </a:p>
          <a:p>
            <a:pPr>
              <a:buNone/>
            </a:pPr>
            <a:r>
              <a:rPr lang="es-AR" dirty="0">
                <a:solidFill>
                  <a:srgbClr val="92D050"/>
                </a:solidFill>
              </a:rPr>
              <a:t>                         FAD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28604"/>
            <a:ext cx="7239000" cy="6027132"/>
          </a:xfrm>
        </p:spPr>
        <p:txBody>
          <a:bodyPr/>
          <a:lstStyle/>
          <a:p>
            <a:r>
              <a:rPr lang="es-AR" dirty="0">
                <a:solidFill>
                  <a:srgbClr val="C00000"/>
                </a:solidFill>
              </a:rPr>
              <a:t>Piridin nucleótidos: </a:t>
            </a:r>
            <a:r>
              <a:rPr lang="es-AR" dirty="0"/>
              <a:t>actúan como coenzimas </a:t>
            </a:r>
            <a:endParaRPr lang="es-ES" dirty="0"/>
          </a:p>
          <a:p>
            <a:pPr>
              <a:buNone/>
            </a:pPr>
            <a:r>
              <a:rPr lang="es-AR" dirty="0"/>
              <a:t>de oxidación-reducción de forma similar a los Flavín nucleótidos.</a:t>
            </a:r>
          </a:p>
          <a:p>
            <a:pPr>
              <a:buNone/>
            </a:pPr>
            <a:r>
              <a:rPr lang="es-AR" dirty="0"/>
              <a:t>          </a:t>
            </a:r>
            <a:r>
              <a:rPr lang="es-AR" dirty="0">
                <a:solidFill>
                  <a:srgbClr val="92D050"/>
                </a:solidFill>
              </a:rPr>
              <a:t>NAD</a:t>
            </a:r>
          </a:p>
          <a:p>
            <a:pPr>
              <a:buNone/>
            </a:pPr>
            <a:r>
              <a:rPr lang="es-AR" dirty="0">
                <a:solidFill>
                  <a:srgbClr val="92D050"/>
                </a:solidFill>
              </a:rPr>
              <a:t>          NADP</a:t>
            </a:r>
          </a:p>
          <a:p>
            <a:pPr>
              <a:buNone/>
            </a:pPr>
            <a:endParaRPr lang="es-AR" dirty="0"/>
          </a:p>
          <a:p>
            <a:r>
              <a:rPr lang="es-AR" dirty="0">
                <a:solidFill>
                  <a:srgbClr val="C00000"/>
                </a:solidFill>
              </a:rPr>
              <a:t>CoA  </a:t>
            </a:r>
            <a:r>
              <a:rPr lang="es-AR" dirty="0"/>
              <a:t>es un derivado del ADP  participa en reacciones del metabolismo aeróbico.</a:t>
            </a:r>
            <a:endParaRPr lang="es-E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Rectangle 1"/>
          <p:cNvSpPr>
            <a:spLocks noGrp="1" noChangeArrowheads="1"/>
          </p:cNvSpPr>
          <p:nvPr>
            <p:ph type="title"/>
          </p:nvPr>
        </p:nvSpPr>
        <p:spPr>
          <a:xfrm>
            <a:off x="357157" y="428603"/>
            <a:ext cx="3286149" cy="901919"/>
          </a:xfrm>
          <a:ln/>
        </p:spPr>
        <p:txBody>
          <a:bodyPr/>
          <a:lstStyle/>
          <a:p>
            <a:r>
              <a:rPr lang="en-US" b="0" dirty="0"/>
              <a:t>Nucleótidos</a:t>
            </a:r>
            <a:endParaRPr lang="en-US" b="0" dirty="0">
              <a:ea typeface="Heiti SC Light" charset="0"/>
              <a:cs typeface="Heiti SC Light" charset="0"/>
            </a:endParaRPr>
          </a:p>
        </p:txBody>
      </p:sp>
      <p:sp>
        <p:nvSpPr>
          <p:cNvPr id="197634" name="Rectangle 2"/>
          <p:cNvSpPr>
            <a:spLocks/>
          </p:cNvSpPr>
          <p:nvPr/>
        </p:nvSpPr>
        <p:spPr bwMode="auto">
          <a:xfrm>
            <a:off x="1714480" y="6141393"/>
            <a:ext cx="5143536" cy="50899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/>
            <a:r>
              <a:rPr lang="en-US" sz="29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Hoefler Text" charset="0"/>
                <a:cs typeface="Hoefler Text" charset="0"/>
              </a:rPr>
              <a:t>ATP: </a:t>
            </a:r>
            <a:r>
              <a:rPr lang="en-US" sz="29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Hoefler Text" charset="0"/>
                <a:cs typeface="Hoefler Text" charset="0"/>
              </a:rPr>
              <a:t>adenosín</a:t>
            </a:r>
            <a:r>
              <a:rPr lang="en-US" sz="29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Hoefler Text" charset="0"/>
                <a:cs typeface="Hoefler Text" charset="0"/>
              </a:rPr>
              <a:t> tri-</a:t>
            </a:r>
            <a:r>
              <a:rPr lang="en-US" sz="2900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Hoefler Text" charset="0"/>
                <a:cs typeface="Hoefler Text" charset="0"/>
              </a:rPr>
              <a:t>fosfato</a:t>
            </a:r>
            <a:endParaRPr lang="en-US" sz="29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ea typeface="Hoefler Text" charset="0"/>
              <a:cs typeface="Hoefler Text" charset="0"/>
            </a:endParaRPr>
          </a:p>
        </p:txBody>
      </p:sp>
      <p:pic>
        <p:nvPicPr>
          <p:cNvPr id="1976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3977" y="2179961"/>
            <a:ext cx="4116586" cy="200248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976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5" y="4304109"/>
            <a:ext cx="7072362" cy="158055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9763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79156" y="965523"/>
            <a:ext cx="4027289" cy="2776016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3441"/>
            <a:ext cx="4964906" cy="702096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1894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2305" y="1928812"/>
            <a:ext cx="4968255" cy="4348758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89443" name="Rectangle 3"/>
          <p:cNvSpPr>
            <a:spLocks noGrp="1" noChangeArrowheads="1"/>
          </p:cNvSpPr>
          <p:nvPr>
            <p:ph type="title"/>
          </p:nvPr>
        </p:nvSpPr>
        <p:spPr>
          <a:xfrm>
            <a:off x="491133" y="312539"/>
            <a:ext cx="7483078" cy="1303734"/>
          </a:xfrm>
          <a:ln/>
        </p:spPr>
        <p:txBody>
          <a:bodyPr/>
          <a:lstStyle/>
          <a:p>
            <a:r>
              <a:rPr lang="en-US" b="0"/>
              <a:t>DNA</a:t>
            </a:r>
            <a:endParaRPr lang="en-US" b="0">
              <a:ea typeface="Heiti SC Light" charset="0"/>
              <a:cs typeface="Heiti SC Light" charset="0"/>
            </a:endParaRPr>
          </a:p>
        </p:txBody>
      </p:sp>
      <p:sp>
        <p:nvSpPr>
          <p:cNvPr id="189444" name="Rectangle 4"/>
          <p:cNvSpPr>
            <a:spLocks/>
          </p:cNvSpPr>
          <p:nvPr/>
        </p:nvSpPr>
        <p:spPr bwMode="auto">
          <a:xfrm>
            <a:off x="6123533" y="1238994"/>
            <a:ext cx="3759398" cy="50899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/>
            <a:r>
              <a:rPr lang="en-US" sz="29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Hoefler Text" charset="0"/>
                <a:cs typeface="Hoefler Text" charset="0"/>
              </a:rPr>
              <a:t>Nucleótidos</a:t>
            </a:r>
          </a:p>
        </p:txBody>
      </p:sp>
    </p:spTree>
  </p:cSld>
  <p:clrMapOvr>
    <a:masterClrMapping/>
  </p:clrMapOvr>
  <p:transition spd="slow">
    <p:wip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Rectangle 1"/>
          <p:cNvSpPr>
            <a:spLocks noGrp="1" noChangeArrowheads="1"/>
          </p:cNvSpPr>
          <p:nvPr>
            <p:ph type="title"/>
          </p:nvPr>
        </p:nvSpPr>
        <p:spPr>
          <a:xfrm>
            <a:off x="830461" y="-53578"/>
            <a:ext cx="7483078" cy="1303734"/>
          </a:xfrm>
          <a:ln/>
        </p:spPr>
        <p:txBody>
          <a:bodyPr/>
          <a:lstStyle/>
          <a:p>
            <a:r>
              <a:rPr lang="en-US" b="0"/>
              <a:t>DNA - RNA</a:t>
            </a:r>
            <a:endParaRPr lang="en-US" b="0">
              <a:ea typeface="Heiti SC Light" charset="0"/>
              <a:cs typeface="Heiti SC Light" charset="0"/>
            </a:endParaRPr>
          </a:p>
        </p:txBody>
      </p:sp>
      <p:pic>
        <p:nvPicPr>
          <p:cNvPr id="190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7" y="1214422"/>
            <a:ext cx="7643842" cy="5160259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190467" name="Rectangle 3"/>
          <p:cNvSpPr>
            <a:spLocks/>
          </p:cNvSpPr>
          <p:nvPr/>
        </p:nvSpPr>
        <p:spPr bwMode="auto">
          <a:xfrm>
            <a:off x="2009180" y="6382494"/>
            <a:ext cx="5116711" cy="32146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28573" bIns="0"/>
          <a:lstStyle/>
          <a:p>
            <a:pPr marL="27905" algn="ctr">
              <a:spcBef>
                <a:spcPts val="527"/>
              </a:spcBef>
            </a:pPr>
            <a:r>
              <a:rPr lang="en-US" sz="1700" dirty="0">
                <a:solidFill>
                  <a:srgbClr val="000000"/>
                </a:solidFill>
                <a:latin typeface="Trebuchet MS Bold" charset="0"/>
                <a:ea typeface="Trebuchet MS Bold" charset="0"/>
                <a:cs typeface="Trebuchet MS Bold" charset="0"/>
                <a:sym typeface="Trebuchet MS Bold" charset="0"/>
              </a:rPr>
              <a:t>ADN Y FORMACIÓN DEL ARN</a:t>
            </a:r>
          </a:p>
        </p:txBody>
      </p:sp>
    </p:spTree>
  </p:cSld>
  <p:clrMapOvr>
    <a:masterClrMapping/>
  </p:clrMapOvr>
  <p:transition spd="slow">
    <p:wip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AR" dirty="0"/>
              <a:t>Funciones de los ácidos nucleicos.-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>
                <a:solidFill>
                  <a:srgbClr val="FFC000"/>
                </a:solidFill>
              </a:rPr>
              <a:t>ADN </a:t>
            </a:r>
            <a:r>
              <a:rPr lang="es-AR" dirty="0"/>
              <a:t>es portador del mensaje genético (replicación).</a:t>
            </a:r>
          </a:p>
          <a:p>
            <a:r>
              <a:rPr lang="es-AR" dirty="0" err="1"/>
              <a:t>Autoduplicación</a:t>
            </a:r>
            <a:r>
              <a:rPr lang="es-AR" dirty="0"/>
              <a:t> del ADN</a:t>
            </a:r>
          </a:p>
          <a:p>
            <a:r>
              <a:rPr lang="es-AR" dirty="0"/>
              <a:t>Transcripción</a:t>
            </a:r>
          </a:p>
          <a:p>
            <a:r>
              <a:rPr lang="es-AR" dirty="0"/>
              <a:t>Síntesis de proteínas</a:t>
            </a:r>
          </a:p>
          <a:p>
            <a:endParaRPr lang="es-AR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AF566DA-9FD0-4185-83BE-65927E556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Repaso</a:t>
            </a:r>
            <a:r>
              <a:rPr lang="en-US" dirty="0"/>
              <a:t> </a:t>
            </a:r>
            <a:r>
              <a:rPr lang="en-US" dirty="0" err="1"/>
              <a:t>acidos</a:t>
            </a:r>
            <a:r>
              <a:rPr lang="en-US" dirty="0"/>
              <a:t> </a:t>
            </a:r>
            <a:r>
              <a:rPr lang="en-US" dirty="0" err="1"/>
              <a:t>nucleicos</a:t>
            </a:r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CEDDA55-63B4-4F07-AAA8-DB86BB10D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 nucleotide </a:t>
            </a:r>
            <a:r>
              <a:rPr lang="en-US" dirty="0" err="1"/>
              <a:t>cuenta</a:t>
            </a:r>
            <a:r>
              <a:rPr lang="en-US" dirty="0"/>
              <a:t> de </a:t>
            </a:r>
            <a:r>
              <a:rPr lang="en-US" dirty="0" err="1"/>
              <a:t>tres</a:t>
            </a:r>
            <a:r>
              <a:rPr lang="en-US" dirty="0"/>
              <a:t> </a:t>
            </a:r>
            <a:r>
              <a:rPr lang="en-US" dirty="0" err="1"/>
              <a:t>partes</a:t>
            </a:r>
            <a:r>
              <a:rPr lang="en-US" dirty="0"/>
              <a:t>:……………,……………y……………….</a:t>
            </a:r>
          </a:p>
          <a:p>
            <a:r>
              <a:rPr lang="en-US" dirty="0"/>
              <a:t>Los </a:t>
            </a:r>
            <a:r>
              <a:rPr lang="en-US" dirty="0" err="1"/>
              <a:t>á</a:t>
            </a:r>
            <a:r>
              <a:rPr lang="en-US" dirty="0" err="1" smtClean="0"/>
              <a:t>cidos</a:t>
            </a:r>
            <a:r>
              <a:rPr lang="en-US" dirty="0" smtClean="0"/>
              <a:t> </a:t>
            </a:r>
            <a:r>
              <a:rPr lang="en-US" dirty="0" err="1"/>
              <a:t>nucleicos</a:t>
            </a:r>
            <a:r>
              <a:rPr lang="en-US" dirty="0"/>
              <a:t>…………y………. </a:t>
            </a:r>
            <a:r>
              <a:rPr lang="en-US" dirty="0" err="1"/>
              <a:t>Almacenan</a:t>
            </a:r>
            <a:r>
              <a:rPr lang="en-US" dirty="0"/>
              <a:t> </a:t>
            </a:r>
            <a:r>
              <a:rPr lang="en-US" dirty="0" err="1" smtClean="0"/>
              <a:t>información</a:t>
            </a:r>
            <a:r>
              <a:rPr lang="en-US" dirty="0" smtClean="0"/>
              <a:t> </a:t>
            </a:r>
            <a:r>
              <a:rPr lang="en-US" dirty="0"/>
              <a:t>que </a:t>
            </a:r>
            <a:r>
              <a:rPr lang="en-US" dirty="0" err="1"/>
              <a:t>rige</a:t>
            </a:r>
            <a:r>
              <a:rPr lang="en-US" dirty="0"/>
              <a:t> la </a:t>
            </a:r>
            <a:r>
              <a:rPr lang="en-US" dirty="0" err="1"/>
              <a:t>estructura</a:t>
            </a:r>
            <a:r>
              <a:rPr lang="en-US" dirty="0"/>
              <a:t> de los </a:t>
            </a:r>
            <a:r>
              <a:rPr lang="en-US" dirty="0" err="1"/>
              <a:t>organismos</a:t>
            </a:r>
            <a:r>
              <a:rPr lang="en-US" dirty="0"/>
              <a:t> </a:t>
            </a:r>
            <a:r>
              <a:rPr lang="en-US" dirty="0" err="1"/>
              <a:t>vivos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5718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1349</TotalTime>
  <Words>1770</Words>
  <Application>Microsoft Office PowerPoint</Application>
  <PresentationFormat>Presentación en pantalla (4:3)</PresentationFormat>
  <Paragraphs>311</Paragraphs>
  <Slides>73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73</vt:i4>
      </vt:variant>
    </vt:vector>
  </HeadingPairs>
  <TitlesOfParts>
    <vt:vector size="74" baseType="lpstr">
      <vt:lpstr>Opulento</vt:lpstr>
      <vt:lpstr>UNIDAD 1 Biomoléculas</vt:lpstr>
      <vt:lpstr>COMPOSICIÓN Química de los sistemas biológicos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Elementos químicos y composición química de los seres vivos</vt:lpstr>
      <vt:lpstr>Presentación de PowerPoint</vt:lpstr>
      <vt:lpstr>Macroelementos-microelementos-elementos traza</vt:lpstr>
      <vt:lpstr>Componentes inorgánicos  agua</vt:lpstr>
      <vt:lpstr>Propiedades del agua</vt:lpstr>
      <vt:lpstr>Presentación de PowerPoint</vt:lpstr>
      <vt:lpstr>Presentación de PowerPoint</vt:lpstr>
      <vt:lpstr>Componentes inorgánicos  sales</vt:lpstr>
      <vt:lpstr>Presentación de PowerPoint</vt:lpstr>
      <vt:lpstr>biomoléculas</vt:lpstr>
      <vt:lpstr>Hidratos de carbono o glúcidos</vt:lpstr>
      <vt:lpstr>Presentación de PowerPoint</vt:lpstr>
      <vt:lpstr>Presentación de PowerPoint</vt:lpstr>
      <vt:lpstr>MONOSACÁRIDOS</vt:lpstr>
      <vt:lpstr>Presentación de PowerPoint</vt:lpstr>
      <vt:lpstr>Monosacáridos y disacáridos </vt:lpstr>
      <vt:lpstr>Polisacáridos:</vt:lpstr>
      <vt:lpstr>Clases:</vt:lpstr>
      <vt:lpstr>Presentación de PowerPoint</vt:lpstr>
      <vt:lpstr>REPASO </vt:lpstr>
      <vt:lpstr>LIPIDOS</vt:lpstr>
      <vt:lpstr>Presentación de PowerPoint</vt:lpstr>
      <vt:lpstr>Lípidos  grasas y aceites</vt:lpstr>
      <vt:lpstr>Presentación de PowerPoint</vt:lpstr>
      <vt:lpstr>Presentación de PowerPoint</vt:lpstr>
      <vt:lpstr>Presentación de PowerPoint</vt:lpstr>
      <vt:lpstr>Funciones </vt:lpstr>
      <vt:lpstr>ceras</vt:lpstr>
      <vt:lpstr>Presentación de PowerPoint</vt:lpstr>
      <vt:lpstr>Lípidos</vt:lpstr>
      <vt:lpstr>Presentación de PowerPoint</vt:lpstr>
      <vt:lpstr>Glucolípidos esfingolípidos </vt:lpstr>
      <vt:lpstr>Presentación de PowerPoint</vt:lpstr>
      <vt:lpstr>Presentación de PowerPoint</vt:lpstr>
      <vt:lpstr>prostaglandinas</vt:lpstr>
      <vt:lpstr>terpenos</vt:lpstr>
      <vt:lpstr>Carotenoides</vt:lpstr>
      <vt:lpstr>Esteroides:</vt:lpstr>
      <vt:lpstr> continuación del Colesterol:</vt:lpstr>
      <vt:lpstr>Presentación de PowerPoint</vt:lpstr>
      <vt:lpstr>Presentación de PowerPoint</vt:lpstr>
      <vt:lpstr>REPASO</vt:lpstr>
      <vt:lpstr>PROTEÌNAS  </vt:lpstr>
      <vt:lpstr>Continuación de aa</vt:lpstr>
      <vt:lpstr>Proteínas </vt:lpstr>
      <vt:lpstr>Presentación de PowerPoint</vt:lpstr>
      <vt:lpstr>Presentación de PowerPoint</vt:lpstr>
      <vt:lpstr>Proteínas</vt:lpstr>
      <vt:lpstr>Proteínas</vt:lpstr>
      <vt:lpstr>Presentación de PowerPoint</vt:lpstr>
      <vt:lpstr>Proteínas</vt:lpstr>
      <vt:lpstr>Proteínas</vt:lpstr>
      <vt:lpstr>Funciones:</vt:lpstr>
      <vt:lpstr>Repaso proteinas</vt:lpstr>
      <vt:lpstr>Ácidos nucleicos:</vt:lpstr>
      <vt:lpstr>Cont. nucleótidos</vt:lpstr>
      <vt:lpstr>Ácidos Nucleicos</vt:lpstr>
      <vt:lpstr>Nucleótidos de importancia biológica</vt:lpstr>
      <vt:lpstr>Coenzimas derivadas de nucleótidos</vt:lpstr>
      <vt:lpstr>Presentación de PowerPoint</vt:lpstr>
      <vt:lpstr>Nucleótidos</vt:lpstr>
      <vt:lpstr>DNA</vt:lpstr>
      <vt:lpstr>DNA - RNA</vt:lpstr>
      <vt:lpstr>Funciones de los ácidos nucleicos.-</vt:lpstr>
      <vt:lpstr>Repaso acidos nucleicos</vt:lpstr>
    </vt:vector>
  </TitlesOfParts>
  <Company>RevolucionUnattended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Biomoléculas</dc:title>
  <dc:creator>Your User Name</dc:creator>
  <cp:lastModifiedBy>Usuario de Windows</cp:lastModifiedBy>
  <cp:revision>59</cp:revision>
  <dcterms:created xsi:type="dcterms:W3CDTF">2015-08-09T18:54:40Z</dcterms:created>
  <dcterms:modified xsi:type="dcterms:W3CDTF">2022-03-28T19:05:33Z</dcterms:modified>
</cp:coreProperties>
</file>